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61" r:id="rId3"/>
    <p:sldId id="262" r:id="rId4"/>
    <p:sldId id="263" r:id="rId5"/>
    <p:sldId id="264" r:id="rId6"/>
    <p:sldId id="265" r:id="rId7"/>
    <p:sldId id="269" r:id="rId8"/>
    <p:sldId id="270" r:id="rId9"/>
    <p:sldId id="271" r:id="rId10"/>
    <p:sldId id="272" r:id="rId11"/>
    <p:sldId id="273" r:id="rId12"/>
    <p:sldId id="274" r:id="rId13"/>
    <p:sldId id="275" r:id="rId14"/>
    <p:sldId id="276" r:id="rId15"/>
    <p:sldId id="277" r:id="rId16"/>
    <p:sldId id="278" r:id="rId17"/>
    <p:sldId id="280" r:id="rId18"/>
    <p:sldId id="281" r:id="rId19"/>
    <p:sldId id="282" r:id="rId20"/>
    <p:sldId id="283" r:id="rId21"/>
    <p:sldId id="284" r:id="rId22"/>
    <p:sldId id="285" r:id="rId23"/>
    <p:sldId id="287" r:id="rId24"/>
    <p:sldId id="289" r:id="rId25"/>
    <p:sldId id="291" r:id="rId26"/>
    <p:sldId id="297" r:id="rId27"/>
    <p:sldId id="298" r:id="rId28"/>
    <p:sldId id="299" r:id="rId29"/>
    <p:sldId id="300" r:id="rId30"/>
    <p:sldId id="301" r:id="rId31"/>
    <p:sldId id="303" r:id="rId32"/>
    <p:sldId id="313" r:id="rId33"/>
    <p:sldId id="302" r:id="rId34"/>
    <p:sldId id="314" r:id="rId35"/>
    <p:sldId id="317" r:id="rId36"/>
    <p:sldId id="316" r:id="rId37"/>
    <p:sldId id="318" r:id="rId38"/>
    <p:sldId id="305" r:id="rId39"/>
    <p:sldId id="306" r:id="rId40"/>
    <p:sldId id="307" r:id="rId41"/>
    <p:sldId id="312"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9" autoAdjust="0"/>
    <p:restoredTop sz="94660"/>
  </p:normalViewPr>
  <p:slideViewPr>
    <p:cSldViewPr>
      <p:cViewPr varScale="1">
        <p:scale>
          <a:sx n="145" d="100"/>
          <a:sy n="145" d="100"/>
        </p:scale>
        <p:origin x="114"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93A9C2-B5E6-469B-8638-5034C4C6AD97}" type="datetimeFigureOut">
              <a:rPr lang="tr-TR" smtClean="0"/>
              <a:t>2.12.2023</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AEBE9-4982-4E31-BE0B-4F0098DDCAF3}" type="slidenum">
              <a:rPr lang="tr-TR" smtClean="0"/>
              <a:t>‹#›</a:t>
            </a:fld>
            <a:endParaRPr lang="tr-TR"/>
          </a:p>
        </p:txBody>
      </p:sp>
    </p:spTree>
    <p:extLst>
      <p:ext uri="{BB962C8B-B14F-4D97-AF65-F5344CB8AC3E}">
        <p14:creationId xmlns:p14="http://schemas.microsoft.com/office/powerpoint/2010/main" val="329631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666AEBE9-4982-4E31-BE0B-4F0098DDCAF3}" type="slidenum">
              <a:rPr lang="tr-TR" smtClean="0"/>
              <a:t>41</a:t>
            </a:fld>
            <a:endParaRPr lang="tr-TR"/>
          </a:p>
        </p:txBody>
      </p:sp>
    </p:spTree>
    <p:extLst>
      <p:ext uri="{BB962C8B-B14F-4D97-AF65-F5344CB8AC3E}">
        <p14:creationId xmlns:p14="http://schemas.microsoft.com/office/powerpoint/2010/main" val="2038341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F49A09-01CA-4B45-970D-85FB659E9FC8}" type="datetime1">
              <a:rPr lang="tr-TR" smtClean="0"/>
              <a:t>2.12.2023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67230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27CE8E-BC1B-4EB6-B0F9-80034A4752FF}" type="datetime1">
              <a:rPr lang="tr-TR" smtClean="0"/>
              <a:t>2.12.2023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1112119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0DBB5C-0648-46F5-AA38-6EEAD48557D5}" type="datetime1">
              <a:rPr lang="tr-TR" smtClean="0"/>
              <a:t>2.12.2023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381204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A97787-EE70-4341-A983-D0233B766721}" type="datetime1">
              <a:rPr lang="tr-TR" smtClean="0"/>
              <a:t>2.12.2023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63004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589B7F-D993-4837-955B-3E24A766C3E1}" type="datetime1">
              <a:rPr lang="tr-TR" smtClean="0"/>
              <a:t>2.12.2023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068167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BC3B15-DC26-491D-A9F3-DC708478912F}" type="datetime1">
              <a:rPr lang="tr-TR" smtClean="0"/>
              <a:t>2.12.2023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82508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18C1FA-3110-42A7-9A1B-AA3DE5792CAD}" type="datetime1">
              <a:rPr lang="tr-TR" smtClean="0"/>
              <a:t>2.12.2023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3275689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0439FA-3E23-4179-A1E0-DF83D90B93F8}" type="datetime1">
              <a:rPr lang="tr-TR" smtClean="0"/>
              <a:t>2.12.2023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801973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9308D7-CE97-4D3E-B5F0-E82DFD64AF00}" type="datetime1">
              <a:rPr lang="tr-TR" smtClean="0"/>
              <a:t>2.12.2023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403686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86E64D-4314-4630-8493-BBE29023E27F}" type="datetime1">
              <a:rPr lang="tr-TR" smtClean="0"/>
              <a:t>2.12.2023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229255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7E2721-83CC-4D63-87CD-41F029FB7486}" type="datetime1">
              <a:rPr lang="tr-TR" smtClean="0"/>
              <a:t>2.12.2023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29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75B01-A25C-46EA-95A5-B4AAE32C2776}" type="datetime1">
              <a:rPr lang="tr-TR" smtClean="0"/>
              <a:t>2.12.2023</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BF8F8-67F3-499B-A441-62C75F4E249C}" type="slidenum">
              <a:rPr lang="tr-TR" smtClean="0"/>
              <a:t>‹#›</a:t>
            </a:fld>
            <a:endParaRPr lang="tr-TR"/>
          </a:p>
        </p:txBody>
      </p:sp>
    </p:spTree>
    <p:extLst>
      <p:ext uri="{BB962C8B-B14F-4D97-AF65-F5344CB8AC3E}">
        <p14:creationId xmlns:p14="http://schemas.microsoft.com/office/powerpoint/2010/main" val="3954668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3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OĞAZİÇİ UNIVERSITY…">
            <a:extLst>
              <a:ext uri="{FF2B5EF4-FFF2-40B4-BE49-F238E27FC236}">
                <a16:creationId xmlns:a16="http://schemas.microsoft.com/office/drawing/2014/main" id="{7D168577-F028-F25A-7D4B-37B81C1D45B6}"/>
              </a:ext>
            </a:extLst>
          </p:cNvPr>
          <p:cNvSpPr txBox="1"/>
          <p:nvPr/>
        </p:nvSpPr>
        <p:spPr>
          <a:xfrm>
            <a:off x="2347486" y="503359"/>
            <a:ext cx="9358739" cy="19492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ctr">
              <a:defRPr sz="7500">
                <a:solidFill>
                  <a:srgbClr val="FFFFFF"/>
                </a:solidFill>
              </a:defRPr>
            </a:pPr>
            <a:r>
              <a:rPr sz="4800" dirty="0"/>
              <a:t>BOĞAZİÇİ UNIVERSITY</a:t>
            </a:r>
          </a:p>
          <a:p>
            <a:pPr algn="ctr">
              <a:defRPr sz="5500">
                <a:solidFill>
                  <a:srgbClr val="FFFFFF"/>
                </a:solidFill>
              </a:defRPr>
            </a:pPr>
            <a:r>
              <a:rPr sz="3600" dirty="0"/>
              <a:t>Faculty of Arts and Sciences</a:t>
            </a:r>
          </a:p>
          <a:p>
            <a:pPr algn="ctr">
              <a:defRPr sz="5500">
                <a:solidFill>
                  <a:srgbClr val="FFFFFF"/>
                </a:solidFill>
              </a:defRPr>
            </a:pPr>
            <a:r>
              <a:rPr sz="3600" dirty="0"/>
              <a:t>Physics Department</a:t>
            </a:r>
          </a:p>
        </p:txBody>
      </p:sp>
      <p:sp>
        <p:nvSpPr>
          <p:cNvPr id="10" name="TextBox 9">
            <a:extLst>
              <a:ext uri="{FF2B5EF4-FFF2-40B4-BE49-F238E27FC236}">
                <a16:creationId xmlns:a16="http://schemas.microsoft.com/office/drawing/2014/main" id="{CE2BA851-955E-D3E3-6935-FFF30B561291}"/>
              </a:ext>
            </a:extLst>
          </p:cNvPr>
          <p:cNvSpPr txBox="1"/>
          <p:nvPr/>
        </p:nvSpPr>
        <p:spPr>
          <a:xfrm>
            <a:off x="983432" y="4265215"/>
            <a:ext cx="4409669" cy="369332"/>
          </a:xfrm>
          <a:prstGeom prst="rect">
            <a:avLst/>
          </a:prstGeom>
          <a:noFill/>
        </p:spPr>
        <p:txBody>
          <a:bodyPr wrap="none" rtlCol="0">
            <a:spAutoFit/>
          </a:bodyPr>
          <a:lstStyle/>
          <a:p>
            <a:r>
              <a:rPr lang="tr-TR" b="1" dirty="0"/>
              <a:t>Muhammet Furkan Er, </a:t>
            </a:r>
            <a:r>
              <a:rPr lang="tr-TR" dirty="0"/>
              <a:t>KAHVELab ekibi adına</a:t>
            </a:r>
            <a:endParaRPr lang="tr-TR" b="1" dirty="0"/>
          </a:p>
        </p:txBody>
      </p:sp>
      <p:sp>
        <p:nvSpPr>
          <p:cNvPr id="2" name="Slide Number Placeholder 1">
            <a:extLst>
              <a:ext uri="{FF2B5EF4-FFF2-40B4-BE49-F238E27FC236}">
                <a16:creationId xmlns:a16="http://schemas.microsoft.com/office/drawing/2014/main" id="{4FEBEFF8-3C55-393E-A773-D7E5039AC1DE}"/>
              </a:ext>
            </a:extLst>
          </p:cNvPr>
          <p:cNvSpPr>
            <a:spLocks noGrp="1"/>
          </p:cNvSpPr>
          <p:nvPr>
            <p:ph type="sldNum" sz="quarter" idx="12"/>
          </p:nvPr>
        </p:nvSpPr>
        <p:spPr/>
        <p:txBody>
          <a:bodyPr/>
          <a:lstStyle/>
          <a:p>
            <a:fld id="{B67BF8F8-67F3-499B-A441-62C75F4E249C}" type="slidenum">
              <a:rPr lang="tr-TR" smtClean="0"/>
              <a:t>1</a:t>
            </a:fld>
            <a:endParaRPr lang="tr-TR"/>
          </a:p>
        </p:txBody>
      </p:sp>
      <p:sp>
        <p:nvSpPr>
          <p:cNvPr id="14" name="Rectangle">
            <a:extLst>
              <a:ext uri="{FF2B5EF4-FFF2-40B4-BE49-F238E27FC236}">
                <a16:creationId xmlns:a16="http://schemas.microsoft.com/office/drawing/2014/main" id="{54273A0C-9B75-D27D-E905-DAF9AAB9226C}"/>
              </a:ext>
            </a:extLst>
          </p:cNvPr>
          <p:cNvSpPr/>
          <p:nvPr/>
        </p:nvSpPr>
        <p:spPr>
          <a:xfrm>
            <a:off x="0" y="-173450"/>
            <a:ext cx="12192000" cy="3571875"/>
          </a:xfrm>
          <a:prstGeom prst="rect">
            <a:avLst/>
          </a:prstGeom>
          <a:gradFill>
            <a:gsLst>
              <a:gs pos="57260">
                <a:srgbClr val="215292"/>
              </a:gs>
              <a:gs pos="71017">
                <a:srgbClr val="90A9C8"/>
              </a:gs>
              <a:gs pos="100000">
                <a:srgbClr val="FFFFFF"/>
              </a:gs>
            </a:gsLst>
            <a:lin ang="5400000"/>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 name="TextBox 11">
            <a:extLst>
              <a:ext uri="{FF2B5EF4-FFF2-40B4-BE49-F238E27FC236}">
                <a16:creationId xmlns:a16="http://schemas.microsoft.com/office/drawing/2014/main" id="{138A6715-C467-7429-6CCE-0337BE3A50A2}"/>
              </a:ext>
            </a:extLst>
          </p:cNvPr>
          <p:cNvSpPr txBox="1"/>
          <p:nvPr/>
        </p:nvSpPr>
        <p:spPr>
          <a:xfrm>
            <a:off x="263352" y="5974763"/>
            <a:ext cx="4886965" cy="584775"/>
          </a:xfrm>
          <a:prstGeom prst="rect">
            <a:avLst/>
          </a:prstGeom>
          <a:noFill/>
        </p:spPr>
        <p:txBody>
          <a:bodyPr wrap="square" rtlCol="0">
            <a:spAutoFit/>
          </a:bodyPr>
          <a:lstStyle/>
          <a:p>
            <a:r>
              <a:rPr lang="tr-TR" sz="1600" dirty="0"/>
              <a:t>Parçacık Hızlandırıcıları ve Algıçları Yerel Altyapı ve Ar-Ge Çalıştayı, Aralık 2023</a:t>
            </a:r>
          </a:p>
        </p:txBody>
      </p:sp>
      <p:sp>
        <p:nvSpPr>
          <p:cNvPr id="8" name="PERFORMANCE ANALYSIS OF TRANSITION RADIATION TRACKER IN ATLAS">
            <a:extLst>
              <a:ext uri="{FF2B5EF4-FFF2-40B4-BE49-F238E27FC236}">
                <a16:creationId xmlns:a16="http://schemas.microsoft.com/office/drawing/2014/main" id="{E0ADAA50-3E68-8A21-A5B5-5910A4D213F2}"/>
              </a:ext>
            </a:extLst>
          </p:cNvPr>
          <p:cNvSpPr txBox="1">
            <a:spLocks noGrp="1"/>
          </p:cNvSpPr>
          <p:nvPr>
            <p:ph type="ctrTitle"/>
          </p:nvPr>
        </p:nvSpPr>
        <p:spPr>
          <a:xfrm>
            <a:off x="1631504" y="369794"/>
            <a:ext cx="8633983" cy="1609225"/>
          </a:xfrm>
          <a:prstGeom prst="rect">
            <a:avLst/>
          </a:prstGeom>
        </p:spPr>
        <p:txBody>
          <a:bodyPr>
            <a:normAutofit/>
          </a:bodyPr>
          <a:lstStyle/>
          <a:p>
            <a:pPr algn="ctr">
              <a:lnSpc>
                <a:spcPct val="100000"/>
              </a:lnSpc>
              <a:defRPr sz="12500" b="0" spc="-250"/>
            </a:pPr>
            <a:r>
              <a:rPr lang="en-US" sz="4400" spc="-188" dirty="0" err="1">
                <a:solidFill>
                  <a:schemeClr val="bg1"/>
                </a:solidFill>
                <a:latin typeface="+mn-lt"/>
                <a:ea typeface="Geneva"/>
                <a:cs typeface="Geneva"/>
                <a:sym typeface="Geneva"/>
              </a:rPr>
              <a:t>Rhodotron</a:t>
            </a:r>
            <a:r>
              <a:rPr lang="en-US" sz="4400" spc="-188" dirty="0">
                <a:solidFill>
                  <a:schemeClr val="bg1"/>
                </a:solidFill>
                <a:latin typeface="+mn-lt"/>
                <a:ea typeface="Geneva"/>
                <a:cs typeface="Geneva"/>
                <a:sym typeface="Geneva"/>
              </a:rPr>
              <a:t> Tipi </a:t>
            </a:r>
            <a:r>
              <a:rPr lang="en-US" sz="4400" spc="-188" dirty="0" err="1">
                <a:solidFill>
                  <a:schemeClr val="bg1"/>
                </a:solidFill>
                <a:latin typeface="+mn-lt"/>
                <a:ea typeface="Geneva"/>
                <a:cs typeface="Geneva"/>
                <a:sym typeface="Geneva"/>
              </a:rPr>
              <a:t>Elektron</a:t>
            </a:r>
            <a:r>
              <a:rPr lang="en-US" sz="4400" spc="-188" dirty="0">
                <a:solidFill>
                  <a:schemeClr val="bg1"/>
                </a:solidFill>
                <a:latin typeface="+mn-lt"/>
                <a:ea typeface="Geneva"/>
                <a:cs typeface="Geneva"/>
                <a:sym typeface="Geneva"/>
              </a:rPr>
              <a:t> </a:t>
            </a:r>
            <a:r>
              <a:rPr lang="en-US" sz="4400" spc="-188" dirty="0" err="1">
                <a:solidFill>
                  <a:schemeClr val="bg1"/>
                </a:solidFill>
                <a:latin typeface="+mn-lt"/>
                <a:ea typeface="Geneva"/>
                <a:cs typeface="Geneva"/>
                <a:sym typeface="Geneva"/>
              </a:rPr>
              <a:t>Hızlandırıcıları</a:t>
            </a:r>
            <a:r>
              <a:rPr lang="en-US" sz="4400" spc="-188" dirty="0">
                <a:solidFill>
                  <a:schemeClr val="bg1"/>
                </a:solidFill>
                <a:latin typeface="+mn-lt"/>
                <a:ea typeface="Geneva"/>
                <a:cs typeface="Geneva"/>
                <a:sym typeface="Geneva"/>
              </a:rPr>
              <a:t> </a:t>
            </a:r>
            <a:r>
              <a:rPr lang="en-US" sz="4400" spc="-188" dirty="0" err="1">
                <a:solidFill>
                  <a:schemeClr val="bg1"/>
                </a:solidFill>
                <a:latin typeface="+mn-lt"/>
                <a:ea typeface="Geneva"/>
                <a:cs typeface="Geneva"/>
                <a:sym typeface="Geneva"/>
              </a:rPr>
              <a:t>İçin</a:t>
            </a:r>
            <a:r>
              <a:rPr lang="en-US" sz="4400" spc="-188" dirty="0">
                <a:solidFill>
                  <a:schemeClr val="bg1"/>
                </a:solidFill>
                <a:latin typeface="+mn-lt"/>
                <a:ea typeface="Geneva"/>
                <a:cs typeface="Geneva"/>
                <a:sym typeface="Geneva"/>
              </a:rPr>
              <a:t> </a:t>
            </a:r>
            <a:r>
              <a:rPr lang="en-US" sz="4400" spc="-188" dirty="0" err="1">
                <a:solidFill>
                  <a:schemeClr val="bg1"/>
                </a:solidFill>
                <a:latin typeface="+mn-lt"/>
                <a:ea typeface="Geneva"/>
                <a:cs typeface="Geneva"/>
                <a:sym typeface="Geneva"/>
              </a:rPr>
              <a:t>Tasarım</a:t>
            </a:r>
            <a:r>
              <a:rPr lang="en-US" sz="4400" spc="-188" dirty="0">
                <a:solidFill>
                  <a:schemeClr val="bg1"/>
                </a:solidFill>
                <a:latin typeface="+mn-lt"/>
                <a:ea typeface="Geneva"/>
                <a:cs typeface="Geneva"/>
                <a:sym typeface="Geneva"/>
              </a:rPr>
              <a:t> Ve </a:t>
            </a:r>
            <a:r>
              <a:rPr lang="en-US" sz="4400" spc="-188" dirty="0" err="1">
                <a:solidFill>
                  <a:schemeClr val="bg1"/>
                </a:solidFill>
                <a:latin typeface="+mn-lt"/>
                <a:ea typeface="Geneva"/>
                <a:cs typeface="Geneva"/>
                <a:sym typeface="Geneva"/>
              </a:rPr>
              <a:t>Simülasyon</a:t>
            </a:r>
            <a:r>
              <a:rPr lang="en-US" sz="4400" spc="-188" dirty="0">
                <a:solidFill>
                  <a:schemeClr val="bg1"/>
                </a:solidFill>
                <a:latin typeface="+mn-lt"/>
                <a:ea typeface="Geneva"/>
                <a:cs typeface="Geneva"/>
                <a:sym typeface="Geneva"/>
              </a:rPr>
              <a:t> </a:t>
            </a:r>
            <a:r>
              <a:rPr lang="en-US" sz="4400" spc="-188" dirty="0" err="1">
                <a:solidFill>
                  <a:schemeClr val="bg1"/>
                </a:solidFill>
                <a:latin typeface="+mn-lt"/>
                <a:ea typeface="Geneva"/>
                <a:cs typeface="Geneva"/>
                <a:sym typeface="Geneva"/>
              </a:rPr>
              <a:t>Yazılımı</a:t>
            </a:r>
            <a:endParaRPr sz="4400" spc="-24" dirty="0">
              <a:solidFill>
                <a:schemeClr val="bg1"/>
              </a:solidFill>
              <a:latin typeface="+mn-lt"/>
            </a:endParaRPr>
          </a:p>
        </p:txBody>
      </p:sp>
      <p:pic>
        <p:nvPicPr>
          <p:cNvPr id="11" name="Resim 8" descr="yazı tipi, taslak, diyagram, beyaz içeren bir resim&#10;&#10;Açıklama otomatik olarak oluşturuldu">
            <a:extLst>
              <a:ext uri="{FF2B5EF4-FFF2-40B4-BE49-F238E27FC236}">
                <a16:creationId xmlns:a16="http://schemas.microsoft.com/office/drawing/2014/main" id="{F71B153F-D44A-C7F2-DF7C-11CE1C93BE02}"/>
              </a:ext>
            </a:extLst>
          </p:cNvPr>
          <p:cNvPicPr>
            <a:picLocks noChangeAspect="1"/>
          </p:cNvPicPr>
          <p:nvPr/>
        </p:nvPicPr>
        <p:blipFill>
          <a:blip r:embed="rId2">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3">
                    <a14:imgEffect>
                      <a14:saturation sat="104000"/>
                    </a14:imgEffect>
                  </a14:imgLayer>
                </a14:imgProps>
              </a:ext>
              <a:ext uri="{28A0092B-C50C-407E-A947-70E740481C1C}">
                <a14:useLocalDpi xmlns:a14="http://schemas.microsoft.com/office/drawing/2010/main" val="0"/>
              </a:ext>
            </a:extLst>
          </a:blip>
          <a:stretch>
            <a:fillRect/>
          </a:stretch>
        </p:blipFill>
        <p:spPr>
          <a:xfrm>
            <a:off x="7540826" y="3941669"/>
            <a:ext cx="4165399" cy="1385757"/>
          </a:xfrm>
          <a:prstGeom prst="rect">
            <a:avLst/>
          </a:prstGeom>
          <a:noFill/>
          <a:ln>
            <a:noFill/>
          </a:ln>
        </p:spPr>
      </p:pic>
    </p:spTree>
    <p:extLst>
      <p:ext uri="{BB962C8B-B14F-4D97-AF65-F5344CB8AC3E}">
        <p14:creationId xmlns:p14="http://schemas.microsoft.com/office/powerpoint/2010/main" val="2531637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B6DAF4-6B03-1B7B-C78E-3A4562E48C75}"/>
              </a:ext>
            </a:extLst>
          </p:cNvPr>
          <p:cNvSpPr txBox="1"/>
          <p:nvPr/>
        </p:nvSpPr>
        <p:spPr>
          <a:xfrm>
            <a:off x="4548660" y="659918"/>
            <a:ext cx="3094677" cy="523220"/>
          </a:xfrm>
          <a:prstGeom prst="rect">
            <a:avLst/>
          </a:prstGeom>
          <a:noFill/>
        </p:spPr>
        <p:txBody>
          <a:bodyPr wrap="square">
            <a:spAutoFit/>
          </a:bodyPr>
          <a:lstStyle/>
          <a:p>
            <a:r>
              <a:rPr lang="tr-TR" sz="2800" b="1" dirty="0"/>
              <a:t>Rhodotron Tasarımı</a:t>
            </a:r>
          </a:p>
        </p:txBody>
      </p:sp>
      <p:sp>
        <p:nvSpPr>
          <p:cNvPr id="5" name="TextBox 4">
            <a:extLst>
              <a:ext uri="{FF2B5EF4-FFF2-40B4-BE49-F238E27FC236}">
                <a16:creationId xmlns:a16="http://schemas.microsoft.com/office/drawing/2014/main" id="{EDA0E42D-D3C3-112F-8CD0-157D1D0F57B9}"/>
              </a:ext>
            </a:extLst>
          </p:cNvPr>
          <p:cNvSpPr txBox="1"/>
          <p:nvPr/>
        </p:nvSpPr>
        <p:spPr>
          <a:xfrm>
            <a:off x="4903205" y="1351658"/>
            <a:ext cx="2385589" cy="454292"/>
          </a:xfrm>
          <a:prstGeom prst="rect">
            <a:avLst/>
          </a:prstGeom>
          <a:noFill/>
        </p:spPr>
        <p:txBody>
          <a:bodyPr wrap="none" rtlCol="0">
            <a:spAutoFit/>
          </a:bodyPr>
          <a:lstStyle/>
          <a:p>
            <a:pPr defTabSz="448056">
              <a:spcAft>
                <a:spcPts val="600"/>
              </a:spcAft>
            </a:pPr>
            <a:r>
              <a:rPr lang="tr-TR" sz="2352" b="1" kern="1200" dirty="0">
                <a:solidFill>
                  <a:schemeClr val="tx1"/>
                </a:solidFill>
                <a:latin typeface="+mn-lt"/>
                <a:ea typeface="+mn-ea"/>
                <a:cs typeface="+mn-cs"/>
              </a:rPr>
              <a:t>Mıknatıs Tasarımı</a:t>
            </a:r>
            <a:endParaRPr lang="tr-TR" sz="2400" b="1" dirty="0"/>
          </a:p>
        </p:txBody>
      </p:sp>
      <p:sp>
        <p:nvSpPr>
          <p:cNvPr id="6" name="TextBox 5">
            <a:extLst>
              <a:ext uri="{FF2B5EF4-FFF2-40B4-BE49-F238E27FC236}">
                <a16:creationId xmlns:a16="http://schemas.microsoft.com/office/drawing/2014/main" id="{03BF8E84-4215-D05C-6CD1-BA75A0E032AC}"/>
              </a:ext>
            </a:extLst>
          </p:cNvPr>
          <p:cNvSpPr txBox="1"/>
          <p:nvPr/>
        </p:nvSpPr>
        <p:spPr>
          <a:xfrm>
            <a:off x="911424" y="1970237"/>
            <a:ext cx="10057078" cy="906787"/>
          </a:xfrm>
          <a:prstGeom prst="rect">
            <a:avLst/>
          </a:prstGeom>
          <a:noFill/>
        </p:spPr>
        <p:txBody>
          <a:bodyPr wrap="square" rtlCol="0">
            <a:spAutoFit/>
          </a:bodyPr>
          <a:lstStyle/>
          <a:p>
            <a:pPr defTabSz="448056">
              <a:spcAft>
                <a:spcPts val="600"/>
              </a:spcAft>
            </a:pPr>
            <a:r>
              <a:rPr lang="tr-TR" sz="1764" kern="1200" dirty="0">
                <a:solidFill>
                  <a:schemeClr val="tx1"/>
                </a:solidFill>
                <a:latin typeface="+mn-lt"/>
                <a:ea typeface="+mn-ea"/>
                <a:cs typeface="+mn-cs"/>
              </a:rPr>
              <a:t>Rhodotron tipi hızlandırıcılarda mıknatıslar elektron demetini istenilen yörüngede tutmak dışında demeti kavitedeki RF ile senkronize etmek için kullanılırlar. Demetin dışarıda geçirdiği süre, kaviteye tekrar girdiğinde kazanacağı enerjiyi maksimize edecek şekilde ayarlanmalıdır.</a:t>
            </a:r>
          </a:p>
        </p:txBody>
      </p:sp>
      <p:pic>
        <p:nvPicPr>
          <p:cNvPr id="8" name="Picture 7" descr="A diagram of a circle with lines and a circle&#10;&#10;Description automatically generated">
            <a:extLst>
              <a:ext uri="{FF2B5EF4-FFF2-40B4-BE49-F238E27FC236}">
                <a16:creationId xmlns:a16="http://schemas.microsoft.com/office/drawing/2014/main" id="{A6BF9EC5-7423-F235-5C25-ACA4EABD89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622" y="3205599"/>
            <a:ext cx="3008934" cy="3008934"/>
          </a:xfrm>
          <a:prstGeom prst="rect">
            <a:avLst/>
          </a:prstGeom>
        </p:spPr>
      </p:pic>
      <p:pic>
        <p:nvPicPr>
          <p:cNvPr id="10" name="Picture 9" descr="A green and yellow object&#10;&#10;Description automatically generated with medium confidence">
            <a:extLst>
              <a:ext uri="{FF2B5EF4-FFF2-40B4-BE49-F238E27FC236}">
                <a16:creationId xmlns:a16="http://schemas.microsoft.com/office/drawing/2014/main" id="{718FBF60-1A46-1AB5-D2E1-CEFE268E0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9444" y="3140968"/>
            <a:ext cx="3008934" cy="3027394"/>
          </a:xfrm>
          <a:prstGeom prst="rect">
            <a:avLst/>
          </a:prstGeom>
        </p:spPr>
      </p:pic>
      <p:sp>
        <p:nvSpPr>
          <p:cNvPr id="2" name="Slide Number Placeholder 1">
            <a:extLst>
              <a:ext uri="{FF2B5EF4-FFF2-40B4-BE49-F238E27FC236}">
                <a16:creationId xmlns:a16="http://schemas.microsoft.com/office/drawing/2014/main" id="{A9F6E895-35C5-331F-B0F1-4A9F3D295DFF}"/>
              </a:ext>
            </a:extLst>
          </p:cNvPr>
          <p:cNvSpPr>
            <a:spLocks noGrp="1"/>
          </p:cNvSpPr>
          <p:nvPr>
            <p:ph type="sldNum" sz="quarter" idx="12"/>
          </p:nvPr>
        </p:nvSpPr>
        <p:spPr/>
        <p:txBody>
          <a:bodyPr/>
          <a:lstStyle/>
          <a:p>
            <a:fld id="{B67BF8F8-67F3-499B-A441-62C75F4E249C}" type="slidenum">
              <a:rPr lang="tr-TR" smtClean="0"/>
              <a:t>10</a:t>
            </a:fld>
            <a:endParaRPr lang="tr-TR"/>
          </a:p>
        </p:txBody>
      </p:sp>
    </p:spTree>
    <p:extLst>
      <p:ext uri="{BB962C8B-B14F-4D97-AF65-F5344CB8AC3E}">
        <p14:creationId xmlns:p14="http://schemas.microsoft.com/office/powerpoint/2010/main" val="40392113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ircle with a triangle and a triangle with a triangle&#10;&#10;Description automatically generated">
            <a:extLst>
              <a:ext uri="{FF2B5EF4-FFF2-40B4-BE49-F238E27FC236}">
                <a16:creationId xmlns:a16="http://schemas.microsoft.com/office/drawing/2014/main" id="{C762B937-26EF-F462-E651-96D467EB9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60" y="2204864"/>
            <a:ext cx="5413469" cy="4418111"/>
          </a:xfrm>
          <a:prstGeom prst="rect">
            <a:avLst/>
          </a:prstGeom>
        </p:spPr>
      </p:pic>
      <p:sp>
        <p:nvSpPr>
          <p:cNvPr id="4" name="TextBox 3">
            <a:extLst>
              <a:ext uri="{FF2B5EF4-FFF2-40B4-BE49-F238E27FC236}">
                <a16:creationId xmlns:a16="http://schemas.microsoft.com/office/drawing/2014/main" id="{45DAE833-24EE-1A52-8EE1-065DB9658F01}"/>
              </a:ext>
            </a:extLst>
          </p:cNvPr>
          <p:cNvSpPr txBox="1"/>
          <p:nvPr/>
        </p:nvSpPr>
        <p:spPr>
          <a:xfrm>
            <a:off x="4332637" y="616960"/>
            <a:ext cx="3526725" cy="584775"/>
          </a:xfrm>
          <a:prstGeom prst="rect">
            <a:avLst/>
          </a:prstGeom>
          <a:noFill/>
        </p:spPr>
        <p:txBody>
          <a:bodyPr wrap="square">
            <a:spAutoFit/>
          </a:bodyPr>
          <a:lstStyle/>
          <a:p>
            <a:r>
              <a:rPr lang="tr-TR" sz="3200" b="1" dirty="0"/>
              <a:t>Rhodotron Tasarımı</a:t>
            </a:r>
          </a:p>
        </p:txBody>
      </p:sp>
      <p:sp>
        <p:nvSpPr>
          <p:cNvPr id="5" name="TextBox 4">
            <a:extLst>
              <a:ext uri="{FF2B5EF4-FFF2-40B4-BE49-F238E27FC236}">
                <a16:creationId xmlns:a16="http://schemas.microsoft.com/office/drawing/2014/main" id="{43031FEF-80F6-1D12-762D-7FDAA9038E5C}"/>
              </a:ext>
            </a:extLst>
          </p:cNvPr>
          <p:cNvSpPr txBox="1"/>
          <p:nvPr/>
        </p:nvSpPr>
        <p:spPr>
          <a:xfrm>
            <a:off x="3975099" y="1411141"/>
            <a:ext cx="4241802" cy="461665"/>
          </a:xfrm>
          <a:prstGeom prst="rect">
            <a:avLst/>
          </a:prstGeom>
          <a:noFill/>
        </p:spPr>
        <p:txBody>
          <a:bodyPr wrap="none" rtlCol="0">
            <a:spAutoFit/>
          </a:bodyPr>
          <a:lstStyle/>
          <a:p>
            <a:pPr defTabSz="448056">
              <a:spcAft>
                <a:spcPts val="600"/>
              </a:spcAft>
            </a:pPr>
            <a:r>
              <a:rPr lang="tr-TR" sz="2400" b="1" dirty="0"/>
              <a:t>Mıknatıs tasarımı için n</a:t>
            </a:r>
            <a:r>
              <a:rPr lang="el-GR" sz="2400" b="1" dirty="0"/>
              <a:t>λ</a:t>
            </a:r>
            <a:r>
              <a:rPr lang="tr-TR" sz="2400" b="1" dirty="0"/>
              <a:t> tekniği</a:t>
            </a:r>
          </a:p>
        </p:txBody>
      </p:sp>
      <p:pic>
        <p:nvPicPr>
          <p:cNvPr id="11" name="Picture 10">
            <a:extLst>
              <a:ext uri="{FF2B5EF4-FFF2-40B4-BE49-F238E27FC236}">
                <a16:creationId xmlns:a16="http://schemas.microsoft.com/office/drawing/2014/main" id="{D214074B-5662-BC72-5C69-CFB7177C5165}"/>
              </a:ext>
            </a:extLst>
          </p:cNvPr>
          <p:cNvPicPr>
            <a:picLocks noChangeAspect="1"/>
          </p:cNvPicPr>
          <p:nvPr/>
        </p:nvPicPr>
        <p:blipFill>
          <a:blip r:embed="rId3"/>
          <a:stretch>
            <a:fillRect/>
          </a:stretch>
        </p:blipFill>
        <p:spPr>
          <a:xfrm>
            <a:off x="7032104" y="4655253"/>
            <a:ext cx="3443310" cy="1579942"/>
          </a:xfrm>
          <a:prstGeom prst="rect">
            <a:avLst/>
          </a:prstGeom>
        </p:spPr>
      </p:pic>
      <p:sp>
        <p:nvSpPr>
          <p:cNvPr id="13" name="TextBox 12">
            <a:extLst>
              <a:ext uri="{FF2B5EF4-FFF2-40B4-BE49-F238E27FC236}">
                <a16:creationId xmlns:a16="http://schemas.microsoft.com/office/drawing/2014/main" id="{18D2CE4F-180E-FDDE-2558-5E38C85D5A56}"/>
              </a:ext>
            </a:extLst>
          </p:cNvPr>
          <p:cNvSpPr txBox="1"/>
          <p:nvPr/>
        </p:nvSpPr>
        <p:spPr>
          <a:xfrm>
            <a:off x="7948289" y="2519586"/>
            <a:ext cx="1671996" cy="369332"/>
          </a:xfrm>
          <a:prstGeom prst="rect">
            <a:avLst/>
          </a:prstGeom>
          <a:noFill/>
        </p:spPr>
        <p:txBody>
          <a:bodyPr wrap="none" rtlCol="0">
            <a:spAutoFit/>
          </a:bodyPr>
          <a:lstStyle/>
          <a:p>
            <a:r>
              <a:rPr lang="tr-TR" dirty="0"/>
              <a:t>Varsayım : v ≈ c </a:t>
            </a:r>
          </a:p>
        </p:txBody>
      </p:sp>
      <p:pic>
        <p:nvPicPr>
          <p:cNvPr id="18" name="Picture 17">
            <a:extLst>
              <a:ext uri="{FF2B5EF4-FFF2-40B4-BE49-F238E27FC236}">
                <a16:creationId xmlns:a16="http://schemas.microsoft.com/office/drawing/2014/main" id="{22B221FA-08DE-72C8-6B58-75D4AAA83A67}"/>
              </a:ext>
            </a:extLst>
          </p:cNvPr>
          <p:cNvPicPr>
            <a:picLocks noChangeAspect="1"/>
          </p:cNvPicPr>
          <p:nvPr/>
        </p:nvPicPr>
        <p:blipFill>
          <a:blip r:embed="rId4"/>
          <a:stretch>
            <a:fillRect/>
          </a:stretch>
        </p:blipFill>
        <p:spPr>
          <a:xfrm>
            <a:off x="6598272" y="3259035"/>
            <a:ext cx="1224416" cy="461665"/>
          </a:xfrm>
          <a:prstGeom prst="rect">
            <a:avLst/>
          </a:prstGeom>
        </p:spPr>
      </p:pic>
      <p:pic>
        <p:nvPicPr>
          <p:cNvPr id="20" name="Picture 19">
            <a:extLst>
              <a:ext uri="{FF2B5EF4-FFF2-40B4-BE49-F238E27FC236}">
                <a16:creationId xmlns:a16="http://schemas.microsoft.com/office/drawing/2014/main" id="{5700A745-0CB4-75BE-436A-73A2B34CFCA9}"/>
              </a:ext>
            </a:extLst>
          </p:cNvPr>
          <p:cNvPicPr>
            <a:picLocks noChangeAspect="1"/>
          </p:cNvPicPr>
          <p:nvPr/>
        </p:nvPicPr>
        <p:blipFill>
          <a:blip r:embed="rId5"/>
          <a:stretch>
            <a:fillRect/>
          </a:stretch>
        </p:blipFill>
        <p:spPr>
          <a:xfrm>
            <a:off x="9624391" y="3259035"/>
            <a:ext cx="1283070" cy="474616"/>
          </a:xfrm>
          <a:prstGeom prst="rect">
            <a:avLst/>
          </a:prstGeom>
        </p:spPr>
      </p:pic>
      <p:sp>
        <p:nvSpPr>
          <p:cNvPr id="21" name="TextBox 20">
            <a:extLst>
              <a:ext uri="{FF2B5EF4-FFF2-40B4-BE49-F238E27FC236}">
                <a16:creationId xmlns:a16="http://schemas.microsoft.com/office/drawing/2014/main" id="{EB196C99-E40A-02D1-BDE3-0C6E8FFA9C78}"/>
              </a:ext>
            </a:extLst>
          </p:cNvPr>
          <p:cNvSpPr txBox="1"/>
          <p:nvPr/>
        </p:nvSpPr>
        <p:spPr>
          <a:xfrm>
            <a:off x="6992674" y="4182092"/>
            <a:ext cx="3583225" cy="369332"/>
          </a:xfrm>
          <a:prstGeom prst="rect">
            <a:avLst/>
          </a:prstGeom>
          <a:noFill/>
        </p:spPr>
        <p:txBody>
          <a:bodyPr wrap="none" rtlCol="0">
            <a:spAutoFit/>
          </a:bodyPr>
          <a:lstStyle/>
          <a:p>
            <a:r>
              <a:rPr lang="tr-TR" dirty="0"/>
              <a:t>n &gt; 1 hacimce verimsiz, n = 1 alırsak:</a:t>
            </a:r>
          </a:p>
        </p:txBody>
      </p:sp>
      <p:pic>
        <p:nvPicPr>
          <p:cNvPr id="23" name="Picture 22">
            <a:extLst>
              <a:ext uri="{FF2B5EF4-FFF2-40B4-BE49-F238E27FC236}">
                <a16:creationId xmlns:a16="http://schemas.microsoft.com/office/drawing/2014/main" id="{7AAFD664-105B-AD5E-C6B0-D85441A1C128}"/>
              </a:ext>
            </a:extLst>
          </p:cNvPr>
          <p:cNvPicPr>
            <a:picLocks noChangeAspect="1"/>
          </p:cNvPicPr>
          <p:nvPr/>
        </p:nvPicPr>
        <p:blipFill>
          <a:blip r:embed="rId6"/>
          <a:stretch>
            <a:fillRect/>
          </a:stretch>
        </p:blipFill>
        <p:spPr>
          <a:xfrm>
            <a:off x="8259512" y="3326321"/>
            <a:ext cx="928055" cy="264081"/>
          </a:xfrm>
          <a:prstGeom prst="rect">
            <a:avLst/>
          </a:prstGeom>
        </p:spPr>
      </p:pic>
      <p:sp>
        <p:nvSpPr>
          <p:cNvPr id="2" name="Slide Number Placeholder 1">
            <a:extLst>
              <a:ext uri="{FF2B5EF4-FFF2-40B4-BE49-F238E27FC236}">
                <a16:creationId xmlns:a16="http://schemas.microsoft.com/office/drawing/2014/main" id="{72AFF51F-4071-0184-8BFD-BB815FC7D6A6}"/>
              </a:ext>
            </a:extLst>
          </p:cNvPr>
          <p:cNvSpPr>
            <a:spLocks noGrp="1"/>
          </p:cNvSpPr>
          <p:nvPr>
            <p:ph type="sldNum" sz="quarter" idx="12"/>
          </p:nvPr>
        </p:nvSpPr>
        <p:spPr/>
        <p:txBody>
          <a:bodyPr/>
          <a:lstStyle/>
          <a:p>
            <a:fld id="{B67BF8F8-67F3-499B-A441-62C75F4E249C}" type="slidenum">
              <a:rPr lang="tr-TR" smtClean="0"/>
              <a:t>11</a:t>
            </a:fld>
            <a:endParaRPr lang="tr-TR"/>
          </a:p>
        </p:txBody>
      </p:sp>
    </p:spTree>
    <p:extLst>
      <p:ext uri="{BB962C8B-B14F-4D97-AF65-F5344CB8AC3E}">
        <p14:creationId xmlns:p14="http://schemas.microsoft.com/office/powerpoint/2010/main" val="3393718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28F84C-9F87-97B3-73DB-7C8E94F5F641}"/>
              </a:ext>
            </a:extLst>
          </p:cNvPr>
          <p:cNvSpPr txBox="1"/>
          <p:nvPr/>
        </p:nvSpPr>
        <p:spPr>
          <a:xfrm>
            <a:off x="4368639" y="516162"/>
            <a:ext cx="3454717" cy="573337"/>
          </a:xfrm>
          <a:prstGeom prst="rect">
            <a:avLst/>
          </a:prstGeom>
          <a:noFill/>
        </p:spPr>
        <p:txBody>
          <a:bodyPr wrap="square">
            <a:spAutoFit/>
          </a:bodyPr>
          <a:lstStyle/>
          <a:p>
            <a:pPr defTabSz="448056">
              <a:spcAft>
                <a:spcPts val="600"/>
              </a:spcAft>
            </a:pPr>
            <a:r>
              <a:rPr lang="tr-TR" sz="3136" b="1" kern="1200" dirty="0">
                <a:solidFill>
                  <a:schemeClr val="tx1"/>
                </a:solidFill>
                <a:latin typeface="+mn-lt"/>
                <a:ea typeface="+mn-ea"/>
                <a:cs typeface="+mn-cs"/>
              </a:rPr>
              <a:t>Rhodotron Tasarımı</a:t>
            </a:r>
          </a:p>
        </p:txBody>
      </p:sp>
      <p:sp>
        <p:nvSpPr>
          <p:cNvPr id="5" name="TextBox 4">
            <a:extLst>
              <a:ext uri="{FF2B5EF4-FFF2-40B4-BE49-F238E27FC236}">
                <a16:creationId xmlns:a16="http://schemas.microsoft.com/office/drawing/2014/main" id="{15156582-4E90-6F0D-3156-09F209C1A9DC}"/>
              </a:ext>
            </a:extLst>
          </p:cNvPr>
          <p:cNvSpPr txBox="1"/>
          <p:nvPr/>
        </p:nvSpPr>
        <p:spPr>
          <a:xfrm>
            <a:off x="3014450" y="1331722"/>
            <a:ext cx="6163097" cy="461665"/>
          </a:xfrm>
          <a:prstGeom prst="rect">
            <a:avLst/>
          </a:prstGeom>
          <a:noFill/>
        </p:spPr>
        <p:txBody>
          <a:bodyPr wrap="none" rtlCol="0">
            <a:spAutoFit/>
          </a:bodyPr>
          <a:lstStyle/>
          <a:p>
            <a:pPr defTabSz="448056">
              <a:spcAft>
                <a:spcPts val="600"/>
              </a:spcAft>
            </a:pPr>
            <a:r>
              <a:rPr lang="tr-TR" sz="2400" b="1" dirty="0"/>
              <a:t>Mıknatıs Tasarımında Lout Parametre Taraması</a:t>
            </a:r>
          </a:p>
        </p:txBody>
      </p:sp>
      <p:sp>
        <p:nvSpPr>
          <p:cNvPr id="6" name="TextBox 5">
            <a:extLst>
              <a:ext uri="{FF2B5EF4-FFF2-40B4-BE49-F238E27FC236}">
                <a16:creationId xmlns:a16="http://schemas.microsoft.com/office/drawing/2014/main" id="{B7CCB076-A7BD-4D60-3FCE-8DB059BEE9EE}"/>
              </a:ext>
            </a:extLst>
          </p:cNvPr>
          <p:cNvSpPr txBox="1"/>
          <p:nvPr/>
        </p:nvSpPr>
        <p:spPr>
          <a:xfrm>
            <a:off x="2639616" y="2043498"/>
            <a:ext cx="936475" cy="369332"/>
          </a:xfrm>
          <a:prstGeom prst="rect">
            <a:avLst/>
          </a:prstGeom>
          <a:noFill/>
        </p:spPr>
        <p:txBody>
          <a:bodyPr wrap="none" rtlCol="0">
            <a:spAutoFit/>
          </a:bodyPr>
          <a:lstStyle/>
          <a:p>
            <a:r>
              <a:rPr lang="tr-TR" dirty="0"/>
              <a:t>v &lt;&lt; c ? </a:t>
            </a:r>
          </a:p>
        </p:txBody>
      </p:sp>
      <p:pic>
        <p:nvPicPr>
          <p:cNvPr id="8" name="Picture 7">
            <a:extLst>
              <a:ext uri="{FF2B5EF4-FFF2-40B4-BE49-F238E27FC236}">
                <a16:creationId xmlns:a16="http://schemas.microsoft.com/office/drawing/2014/main" id="{BAAF4FCE-B528-EE0E-28B6-415C0300AED8}"/>
              </a:ext>
            </a:extLst>
          </p:cNvPr>
          <p:cNvPicPr>
            <a:picLocks noChangeAspect="1"/>
          </p:cNvPicPr>
          <p:nvPr/>
        </p:nvPicPr>
        <p:blipFill>
          <a:blip r:embed="rId2"/>
          <a:stretch>
            <a:fillRect/>
          </a:stretch>
        </p:blipFill>
        <p:spPr>
          <a:xfrm>
            <a:off x="1271777" y="3340021"/>
            <a:ext cx="4466730" cy="1658533"/>
          </a:xfrm>
          <a:prstGeom prst="rect">
            <a:avLst/>
          </a:prstGeom>
        </p:spPr>
      </p:pic>
      <p:sp>
        <p:nvSpPr>
          <p:cNvPr id="9" name="TextBox 8">
            <a:extLst>
              <a:ext uri="{FF2B5EF4-FFF2-40B4-BE49-F238E27FC236}">
                <a16:creationId xmlns:a16="http://schemas.microsoft.com/office/drawing/2014/main" id="{9BE81043-A323-E524-2F81-51384CDA8AF9}"/>
              </a:ext>
            </a:extLst>
          </p:cNvPr>
          <p:cNvSpPr txBox="1"/>
          <p:nvPr/>
        </p:nvSpPr>
        <p:spPr>
          <a:xfrm>
            <a:off x="1450670" y="2702309"/>
            <a:ext cx="3712555" cy="369332"/>
          </a:xfrm>
          <a:prstGeom prst="rect">
            <a:avLst/>
          </a:prstGeom>
          <a:noFill/>
        </p:spPr>
        <p:txBody>
          <a:bodyPr wrap="none" rtlCol="0">
            <a:spAutoFit/>
          </a:bodyPr>
          <a:lstStyle/>
          <a:p>
            <a:r>
              <a:rPr lang="tr-TR" dirty="0"/>
              <a:t>Örneğin, </a:t>
            </a:r>
            <a:r>
              <a:rPr lang="pl-PL" i="1" dirty="0"/>
              <a:t>f </a:t>
            </a:r>
            <a:r>
              <a:rPr lang="pl-PL" dirty="0"/>
              <a:t>= 1 GHz, P = 50 kW</a:t>
            </a:r>
            <a:r>
              <a:rPr lang="tr-TR" dirty="0"/>
              <a:t>, </a:t>
            </a:r>
            <a:r>
              <a:rPr lang="el-GR" dirty="0"/>
              <a:t>ϕ = 15◦</a:t>
            </a:r>
            <a:endParaRPr lang="tr-TR" dirty="0"/>
          </a:p>
        </p:txBody>
      </p:sp>
      <p:sp>
        <p:nvSpPr>
          <p:cNvPr id="11" name="TextBox 10">
            <a:extLst>
              <a:ext uri="{FF2B5EF4-FFF2-40B4-BE49-F238E27FC236}">
                <a16:creationId xmlns:a16="http://schemas.microsoft.com/office/drawing/2014/main" id="{9F63B1EB-112B-8947-214D-40C2D46AE35C}"/>
              </a:ext>
            </a:extLst>
          </p:cNvPr>
          <p:cNvSpPr txBox="1"/>
          <p:nvPr/>
        </p:nvSpPr>
        <p:spPr>
          <a:xfrm>
            <a:off x="1981143" y="5405856"/>
            <a:ext cx="3048000" cy="646331"/>
          </a:xfrm>
          <a:prstGeom prst="rect">
            <a:avLst/>
          </a:prstGeom>
          <a:noFill/>
        </p:spPr>
        <p:txBody>
          <a:bodyPr wrap="square">
            <a:spAutoFit/>
          </a:bodyPr>
          <a:lstStyle/>
          <a:p>
            <a:r>
              <a:rPr lang="el-GR" dirty="0"/>
              <a:t>Β</a:t>
            </a:r>
            <a:r>
              <a:rPr lang="tr-TR" dirty="0"/>
              <a:t>avg, </a:t>
            </a:r>
            <a:r>
              <a:rPr lang="el-GR" dirty="0"/>
              <a:t>β</a:t>
            </a:r>
            <a:r>
              <a:rPr lang="tr-TR" dirty="0"/>
              <a:t>=1 e göre tasarım yapmak için çok düşük.</a:t>
            </a:r>
          </a:p>
        </p:txBody>
      </p:sp>
      <p:sp>
        <p:nvSpPr>
          <p:cNvPr id="12" name="TextBox 11">
            <a:extLst>
              <a:ext uri="{FF2B5EF4-FFF2-40B4-BE49-F238E27FC236}">
                <a16:creationId xmlns:a16="http://schemas.microsoft.com/office/drawing/2014/main" id="{41FA78EC-86A5-09C9-179E-143457587164}"/>
              </a:ext>
            </a:extLst>
          </p:cNvPr>
          <p:cNvSpPr txBox="1"/>
          <p:nvPr/>
        </p:nvSpPr>
        <p:spPr>
          <a:xfrm>
            <a:off x="7535333" y="2097174"/>
            <a:ext cx="2919997" cy="646331"/>
          </a:xfrm>
          <a:prstGeom prst="rect">
            <a:avLst/>
          </a:prstGeom>
          <a:noFill/>
        </p:spPr>
        <p:txBody>
          <a:bodyPr wrap="square" rtlCol="0">
            <a:spAutoFit/>
          </a:bodyPr>
          <a:lstStyle/>
          <a:p>
            <a:r>
              <a:rPr lang="tr-TR" b="1" dirty="0"/>
              <a:t>Lpass=n</a:t>
            </a:r>
            <a:r>
              <a:rPr lang="el-GR" sz="1800" b="1" dirty="0"/>
              <a:t>λ</a:t>
            </a:r>
            <a:r>
              <a:rPr lang="tr-TR" sz="1800" b="1" dirty="0"/>
              <a:t> </a:t>
            </a:r>
            <a:r>
              <a:rPr lang="tr-TR" sz="1800" dirty="0"/>
              <a:t>yerine, farklı </a:t>
            </a:r>
            <a:r>
              <a:rPr lang="tr-TR" sz="1800" b="1" dirty="0"/>
              <a:t>Lout </a:t>
            </a:r>
            <a:r>
              <a:rPr lang="tr-TR" sz="1800" dirty="0"/>
              <a:t>değerlerini simüle edelim.</a:t>
            </a:r>
            <a:endParaRPr lang="tr-TR" dirty="0"/>
          </a:p>
        </p:txBody>
      </p:sp>
      <p:sp>
        <p:nvSpPr>
          <p:cNvPr id="13" name="TextBox 12">
            <a:extLst>
              <a:ext uri="{FF2B5EF4-FFF2-40B4-BE49-F238E27FC236}">
                <a16:creationId xmlns:a16="http://schemas.microsoft.com/office/drawing/2014/main" id="{FA3E0BA6-DB2F-7D69-8B2C-AF93F3AB6FEC}"/>
              </a:ext>
            </a:extLst>
          </p:cNvPr>
          <p:cNvSpPr txBox="1"/>
          <p:nvPr/>
        </p:nvSpPr>
        <p:spPr>
          <a:xfrm>
            <a:off x="6999527" y="3032984"/>
            <a:ext cx="4104456" cy="2031325"/>
          </a:xfrm>
          <a:prstGeom prst="rect">
            <a:avLst/>
          </a:prstGeom>
          <a:noFill/>
        </p:spPr>
        <p:txBody>
          <a:bodyPr wrap="square" rtlCol="0">
            <a:spAutoFit/>
          </a:bodyPr>
          <a:lstStyle/>
          <a:p>
            <a:pPr marL="285750" indent="-285750">
              <a:buFont typeface="Arial" panose="020B0604020202020204" pitchFamily="34" charset="0"/>
              <a:buChar char="•"/>
            </a:pPr>
            <a:r>
              <a:rPr lang="tr-TR" dirty="0"/>
              <a:t>Bir optimizasyon kriteri belirle</a:t>
            </a:r>
          </a:p>
          <a:p>
            <a:pPr marL="742950" lvl="1" indent="-285750">
              <a:buFont typeface="Arial" panose="020B0604020202020204" pitchFamily="34" charset="0"/>
              <a:buChar char="•"/>
            </a:pPr>
            <a:r>
              <a:rPr lang="tr-TR" dirty="0"/>
              <a:t>Enerji kazanımını maksimize et</a:t>
            </a:r>
          </a:p>
          <a:p>
            <a:pPr marL="742950" lvl="1" indent="-285750">
              <a:buFont typeface="Arial" panose="020B0604020202020204" pitchFamily="34" charset="0"/>
              <a:buChar char="•"/>
            </a:pPr>
            <a:r>
              <a:rPr lang="tr-TR" dirty="0"/>
              <a:t>Faz stabilizasyonunu sağla</a:t>
            </a:r>
          </a:p>
          <a:p>
            <a:pPr marL="285750" indent="-285750">
              <a:buFont typeface="Arial" panose="020B0604020202020204" pitchFamily="34" charset="0"/>
              <a:buChar char="•"/>
            </a:pPr>
            <a:r>
              <a:rPr lang="tr-TR" dirty="0"/>
              <a:t>Bir simülasyon uygulaması kullanarak </a:t>
            </a:r>
            <a:r>
              <a:rPr lang="tr-TR" b="1" dirty="0"/>
              <a:t>Lout </a:t>
            </a:r>
            <a:r>
              <a:rPr lang="tr-TR" dirty="0"/>
              <a:t>parametresini tara, optimum değeri bul.</a:t>
            </a:r>
          </a:p>
          <a:p>
            <a:pPr marL="285750" indent="-285750">
              <a:buFont typeface="Arial" panose="020B0604020202020204" pitchFamily="34" charset="0"/>
              <a:buChar char="•"/>
            </a:pPr>
            <a:r>
              <a:rPr lang="tr-TR" dirty="0"/>
              <a:t>Mıknatısın </a:t>
            </a:r>
            <a:r>
              <a:rPr lang="el-GR" b="1" dirty="0"/>
              <a:t>ρ</a:t>
            </a:r>
            <a:r>
              <a:rPr lang="tr-TR" dirty="0"/>
              <a:t> ve </a:t>
            </a:r>
            <a:r>
              <a:rPr lang="tr-TR" b="1" dirty="0"/>
              <a:t>L</a:t>
            </a:r>
            <a:r>
              <a:rPr lang="tr-TR" dirty="0"/>
              <a:t> değerlerini hesapla</a:t>
            </a:r>
          </a:p>
        </p:txBody>
      </p:sp>
      <p:sp>
        <p:nvSpPr>
          <p:cNvPr id="14" name="TextBox 13">
            <a:extLst>
              <a:ext uri="{FF2B5EF4-FFF2-40B4-BE49-F238E27FC236}">
                <a16:creationId xmlns:a16="http://schemas.microsoft.com/office/drawing/2014/main" id="{F5826D76-A152-D983-A6E0-0B505B519E96}"/>
              </a:ext>
            </a:extLst>
          </p:cNvPr>
          <p:cNvSpPr txBox="1"/>
          <p:nvPr/>
        </p:nvSpPr>
        <p:spPr>
          <a:xfrm>
            <a:off x="6445979" y="5194031"/>
            <a:ext cx="5112568" cy="830997"/>
          </a:xfrm>
          <a:prstGeom prst="rect">
            <a:avLst/>
          </a:prstGeom>
          <a:noFill/>
        </p:spPr>
        <p:txBody>
          <a:bodyPr wrap="square">
            <a:spAutoFit/>
          </a:bodyPr>
          <a:lstStyle/>
          <a:p>
            <a:r>
              <a:rPr lang="tr-TR" sz="1600" dirty="0"/>
              <a:t>İleriki bölümlerde, parametre taraması ile mıknatıs optimizasyonu yapan yeni bir simülasyon yazılımı ele alınacak.</a:t>
            </a:r>
          </a:p>
        </p:txBody>
      </p:sp>
      <p:sp>
        <p:nvSpPr>
          <p:cNvPr id="2" name="Slide Number Placeholder 1">
            <a:extLst>
              <a:ext uri="{FF2B5EF4-FFF2-40B4-BE49-F238E27FC236}">
                <a16:creationId xmlns:a16="http://schemas.microsoft.com/office/drawing/2014/main" id="{7DF4905F-C6DE-305D-ACC5-1E71CE0293FC}"/>
              </a:ext>
            </a:extLst>
          </p:cNvPr>
          <p:cNvSpPr>
            <a:spLocks noGrp="1"/>
          </p:cNvSpPr>
          <p:nvPr>
            <p:ph type="sldNum" sz="quarter" idx="12"/>
          </p:nvPr>
        </p:nvSpPr>
        <p:spPr/>
        <p:txBody>
          <a:bodyPr/>
          <a:lstStyle/>
          <a:p>
            <a:fld id="{B67BF8F8-67F3-499B-A441-62C75F4E249C}" type="slidenum">
              <a:rPr lang="tr-TR" smtClean="0"/>
              <a:t>12</a:t>
            </a:fld>
            <a:endParaRPr lang="tr-TR"/>
          </a:p>
        </p:txBody>
      </p:sp>
    </p:spTree>
    <p:extLst>
      <p:ext uri="{BB962C8B-B14F-4D97-AF65-F5344CB8AC3E}">
        <p14:creationId xmlns:p14="http://schemas.microsoft.com/office/powerpoint/2010/main" val="1778013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ey cylinder with a red object on it&#10;&#10;Description automatically generated">
            <a:extLst>
              <a:ext uri="{FF2B5EF4-FFF2-40B4-BE49-F238E27FC236}">
                <a16:creationId xmlns:a16="http://schemas.microsoft.com/office/drawing/2014/main" id="{3B86D5EF-047B-68CB-2EDD-4A528B544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21" y="2554082"/>
            <a:ext cx="3726491" cy="3168352"/>
          </a:xfrm>
          <a:prstGeom prst="rect">
            <a:avLst/>
          </a:prstGeom>
        </p:spPr>
      </p:pic>
      <p:pic>
        <p:nvPicPr>
          <p:cNvPr id="7" name="Picture 6" descr="A circular object with a red object in the middle&#10;&#10;Description automatically generated">
            <a:extLst>
              <a:ext uri="{FF2B5EF4-FFF2-40B4-BE49-F238E27FC236}">
                <a16:creationId xmlns:a16="http://schemas.microsoft.com/office/drawing/2014/main" id="{095BFB04-FD83-ABF8-83E1-8CCBBC9672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4546" y="2502903"/>
            <a:ext cx="3850864" cy="3369952"/>
          </a:xfrm>
          <a:prstGeom prst="rect">
            <a:avLst/>
          </a:prstGeom>
        </p:spPr>
      </p:pic>
      <p:sp>
        <p:nvSpPr>
          <p:cNvPr id="8" name="TextBox 7">
            <a:extLst>
              <a:ext uri="{FF2B5EF4-FFF2-40B4-BE49-F238E27FC236}">
                <a16:creationId xmlns:a16="http://schemas.microsoft.com/office/drawing/2014/main" id="{143BC961-DE32-91AD-B25B-6820DC5AACA3}"/>
              </a:ext>
            </a:extLst>
          </p:cNvPr>
          <p:cNvSpPr txBox="1"/>
          <p:nvPr/>
        </p:nvSpPr>
        <p:spPr>
          <a:xfrm>
            <a:off x="4255405" y="462118"/>
            <a:ext cx="368118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Tasarımı</a:t>
            </a:r>
          </a:p>
        </p:txBody>
      </p:sp>
      <p:sp>
        <p:nvSpPr>
          <p:cNvPr id="10" name="TextBox 9">
            <a:extLst>
              <a:ext uri="{FF2B5EF4-FFF2-40B4-BE49-F238E27FC236}">
                <a16:creationId xmlns:a16="http://schemas.microsoft.com/office/drawing/2014/main" id="{072133BD-898C-B204-7708-E54F72FB3E7A}"/>
              </a:ext>
            </a:extLst>
          </p:cNvPr>
          <p:cNvSpPr txBox="1"/>
          <p:nvPr/>
        </p:nvSpPr>
        <p:spPr>
          <a:xfrm>
            <a:off x="4369290" y="1281542"/>
            <a:ext cx="3453417" cy="488996"/>
          </a:xfrm>
          <a:prstGeom prst="rect">
            <a:avLst/>
          </a:prstGeom>
          <a:noFill/>
        </p:spPr>
        <p:txBody>
          <a:bodyPr wrap="square">
            <a:spAutoFit/>
          </a:bodyPr>
          <a:lstStyle/>
          <a:p>
            <a:pPr defTabSz="480060">
              <a:spcAft>
                <a:spcPts val="600"/>
              </a:spcAft>
            </a:pPr>
            <a:r>
              <a:rPr lang="tr-TR" sz="2520" b="1" kern="1200" dirty="0">
                <a:solidFill>
                  <a:schemeClr val="tx1"/>
                </a:solidFill>
                <a:latin typeface="+mn-lt"/>
                <a:ea typeface="+mn-ea"/>
                <a:cs typeface="+mn-cs"/>
              </a:rPr>
              <a:t>KAHVELab</a:t>
            </a:r>
            <a:r>
              <a:rPr lang="tr-TR" sz="2520" b="1" dirty="0"/>
              <a:t>’da ön tasarım</a:t>
            </a:r>
            <a:endParaRPr lang="tr-TR" sz="2400" b="1" dirty="0"/>
          </a:p>
        </p:txBody>
      </p:sp>
      <p:pic>
        <p:nvPicPr>
          <p:cNvPr id="12" name="Picture 11" descr="A grey object with a red object in the middle&#10;&#10;Description automatically generated">
            <a:extLst>
              <a:ext uri="{FF2B5EF4-FFF2-40B4-BE49-F238E27FC236}">
                <a16:creationId xmlns:a16="http://schemas.microsoft.com/office/drawing/2014/main" id="{47AC6247-52D7-A7FD-544E-56230E65CB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1110" y="3145547"/>
            <a:ext cx="3696971" cy="3168352"/>
          </a:xfrm>
          <a:prstGeom prst="rect">
            <a:avLst/>
          </a:prstGeom>
        </p:spPr>
      </p:pic>
      <p:sp>
        <p:nvSpPr>
          <p:cNvPr id="14" name="TextBox 13">
            <a:extLst>
              <a:ext uri="{FF2B5EF4-FFF2-40B4-BE49-F238E27FC236}">
                <a16:creationId xmlns:a16="http://schemas.microsoft.com/office/drawing/2014/main" id="{5D1FEAB5-BA51-F484-BAEF-A10949608A8D}"/>
              </a:ext>
            </a:extLst>
          </p:cNvPr>
          <p:cNvSpPr txBox="1"/>
          <p:nvPr/>
        </p:nvSpPr>
        <p:spPr>
          <a:xfrm>
            <a:off x="1208891" y="1943003"/>
            <a:ext cx="9774214" cy="369332"/>
          </a:xfrm>
          <a:prstGeom prst="rect">
            <a:avLst/>
          </a:prstGeom>
          <a:noFill/>
        </p:spPr>
        <p:txBody>
          <a:bodyPr wrap="none" rtlCol="0">
            <a:spAutoFit/>
          </a:bodyPr>
          <a:lstStyle/>
          <a:p>
            <a:r>
              <a:rPr lang="tr-TR" dirty="0"/>
              <a:t>KAHVELab’da 107.5 MHz resonans frekansında çalışacak bir rhodotron kavitesi üretilmeye karar verildi.</a:t>
            </a:r>
          </a:p>
        </p:txBody>
      </p:sp>
      <p:sp>
        <p:nvSpPr>
          <p:cNvPr id="2" name="Slide Number Placeholder 1">
            <a:extLst>
              <a:ext uri="{FF2B5EF4-FFF2-40B4-BE49-F238E27FC236}">
                <a16:creationId xmlns:a16="http://schemas.microsoft.com/office/drawing/2014/main" id="{595A41C1-A32A-EEBC-F01E-85561F1A5184}"/>
              </a:ext>
            </a:extLst>
          </p:cNvPr>
          <p:cNvSpPr>
            <a:spLocks noGrp="1"/>
          </p:cNvSpPr>
          <p:nvPr>
            <p:ph type="sldNum" sz="quarter" idx="12"/>
          </p:nvPr>
        </p:nvSpPr>
        <p:spPr/>
        <p:txBody>
          <a:bodyPr/>
          <a:lstStyle/>
          <a:p>
            <a:fld id="{B67BF8F8-67F3-499B-A441-62C75F4E249C}" type="slidenum">
              <a:rPr lang="tr-TR" smtClean="0"/>
              <a:t>13</a:t>
            </a:fld>
            <a:endParaRPr lang="tr-TR"/>
          </a:p>
        </p:txBody>
      </p:sp>
    </p:spTree>
    <p:extLst>
      <p:ext uri="{BB962C8B-B14F-4D97-AF65-F5344CB8AC3E}">
        <p14:creationId xmlns:p14="http://schemas.microsoft.com/office/powerpoint/2010/main" val="155837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with numbers and lines&#10;&#10;Description automatically generated">
            <a:extLst>
              <a:ext uri="{FF2B5EF4-FFF2-40B4-BE49-F238E27FC236}">
                <a16:creationId xmlns:a16="http://schemas.microsoft.com/office/drawing/2014/main" id="{3AE21376-3CA4-6D50-F543-5D2D68D8D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7448" y="2698615"/>
            <a:ext cx="4298838" cy="3324771"/>
          </a:xfrm>
          <a:prstGeom prst="rect">
            <a:avLst/>
          </a:prstGeom>
        </p:spPr>
      </p:pic>
      <p:pic>
        <p:nvPicPr>
          <p:cNvPr id="11" name="Picture 10" descr="A graph with numbers and lines&#10;&#10;Description automatically generated">
            <a:extLst>
              <a:ext uri="{FF2B5EF4-FFF2-40B4-BE49-F238E27FC236}">
                <a16:creationId xmlns:a16="http://schemas.microsoft.com/office/drawing/2014/main" id="{EF656B17-1C9F-9A95-EBBB-D1CF7F930F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04" y="2656331"/>
            <a:ext cx="4298838" cy="3358691"/>
          </a:xfrm>
          <a:prstGeom prst="rect">
            <a:avLst/>
          </a:prstGeom>
        </p:spPr>
      </p:pic>
      <p:sp>
        <p:nvSpPr>
          <p:cNvPr id="12" name="TextBox 11">
            <a:extLst>
              <a:ext uri="{FF2B5EF4-FFF2-40B4-BE49-F238E27FC236}">
                <a16:creationId xmlns:a16="http://schemas.microsoft.com/office/drawing/2014/main" id="{8DDA3BED-1008-E7EC-8774-706243A5938A}"/>
              </a:ext>
            </a:extLst>
          </p:cNvPr>
          <p:cNvSpPr txBox="1"/>
          <p:nvPr/>
        </p:nvSpPr>
        <p:spPr>
          <a:xfrm>
            <a:off x="4291409" y="539338"/>
            <a:ext cx="3609180"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Tasarımı</a:t>
            </a:r>
          </a:p>
        </p:txBody>
      </p:sp>
      <p:sp>
        <p:nvSpPr>
          <p:cNvPr id="13" name="TextBox 12">
            <a:extLst>
              <a:ext uri="{FF2B5EF4-FFF2-40B4-BE49-F238E27FC236}">
                <a16:creationId xmlns:a16="http://schemas.microsoft.com/office/drawing/2014/main" id="{59B5D901-5AEC-FB63-EBCB-FBAC42A52C9E}"/>
              </a:ext>
            </a:extLst>
          </p:cNvPr>
          <p:cNvSpPr txBox="1"/>
          <p:nvPr/>
        </p:nvSpPr>
        <p:spPr>
          <a:xfrm>
            <a:off x="3865235" y="1350823"/>
            <a:ext cx="4461529" cy="480131"/>
          </a:xfrm>
          <a:prstGeom prst="rect">
            <a:avLst/>
          </a:prstGeom>
          <a:noFill/>
        </p:spPr>
        <p:txBody>
          <a:bodyPr wrap="square">
            <a:spAutoFit/>
          </a:bodyPr>
          <a:lstStyle/>
          <a:p>
            <a:pPr defTabSz="480060">
              <a:spcAft>
                <a:spcPts val="600"/>
              </a:spcAft>
            </a:pPr>
            <a:r>
              <a:rPr lang="tr-TR" sz="2520" b="1" kern="1200" dirty="0">
                <a:solidFill>
                  <a:schemeClr val="tx1"/>
                </a:solidFill>
                <a:latin typeface="+mn-lt"/>
                <a:ea typeface="+mn-ea"/>
                <a:cs typeface="+mn-cs"/>
              </a:rPr>
              <a:t>Ön tasarımın CST simülasyonları</a:t>
            </a:r>
            <a:endParaRPr lang="tr-TR" sz="2400" b="1" dirty="0"/>
          </a:p>
        </p:txBody>
      </p:sp>
      <p:sp>
        <p:nvSpPr>
          <p:cNvPr id="15" name="TextBox 14">
            <a:extLst>
              <a:ext uri="{FF2B5EF4-FFF2-40B4-BE49-F238E27FC236}">
                <a16:creationId xmlns:a16="http://schemas.microsoft.com/office/drawing/2014/main" id="{8F0C464B-FA3D-502F-87F5-E2DB378EC7C8}"/>
              </a:ext>
            </a:extLst>
          </p:cNvPr>
          <p:cNvSpPr txBox="1"/>
          <p:nvPr/>
        </p:nvSpPr>
        <p:spPr>
          <a:xfrm>
            <a:off x="3431704" y="1917960"/>
            <a:ext cx="1903085" cy="646331"/>
          </a:xfrm>
          <a:prstGeom prst="rect">
            <a:avLst/>
          </a:prstGeom>
          <a:noFill/>
        </p:spPr>
        <p:txBody>
          <a:bodyPr wrap="none" rtlCol="0">
            <a:spAutoFit/>
          </a:bodyPr>
          <a:lstStyle/>
          <a:p>
            <a:pPr marL="285750" indent="-285750">
              <a:buFont typeface="Arial" panose="020B0604020202020204" pitchFamily="34" charset="0"/>
              <a:buChar char="•"/>
            </a:pPr>
            <a:r>
              <a:rPr lang="tr-TR" dirty="0"/>
              <a:t>Ein = 40 keV</a:t>
            </a:r>
          </a:p>
          <a:p>
            <a:pPr marL="285750" indent="-285750">
              <a:buFont typeface="Arial" panose="020B0604020202020204" pitchFamily="34" charset="0"/>
              <a:buChar char="•"/>
            </a:pPr>
            <a:r>
              <a:rPr lang="tr-TR" dirty="0"/>
              <a:t>RF güç = 12 kW</a:t>
            </a:r>
          </a:p>
        </p:txBody>
      </p:sp>
      <p:sp>
        <p:nvSpPr>
          <p:cNvPr id="16" name="TextBox 15">
            <a:extLst>
              <a:ext uri="{FF2B5EF4-FFF2-40B4-BE49-F238E27FC236}">
                <a16:creationId xmlns:a16="http://schemas.microsoft.com/office/drawing/2014/main" id="{ABC657CA-849F-DFDE-5FB9-712EAC2438A9}"/>
              </a:ext>
            </a:extLst>
          </p:cNvPr>
          <p:cNvSpPr txBox="1"/>
          <p:nvPr/>
        </p:nvSpPr>
        <p:spPr>
          <a:xfrm>
            <a:off x="6384032" y="1917960"/>
            <a:ext cx="3368423" cy="646331"/>
          </a:xfrm>
          <a:prstGeom prst="rect">
            <a:avLst/>
          </a:prstGeom>
          <a:noFill/>
        </p:spPr>
        <p:txBody>
          <a:bodyPr wrap="none" rtlCol="0">
            <a:spAutoFit/>
          </a:bodyPr>
          <a:lstStyle/>
          <a:p>
            <a:pPr marL="285750" indent="-285750">
              <a:buFont typeface="Arial" panose="020B0604020202020204" pitchFamily="34" charset="0"/>
              <a:buChar char="•"/>
            </a:pPr>
            <a:r>
              <a:rPr lang="tr-TR" dirty="0"/>
              <a:t>Faz gecikmesi = 15◦</a:t>
            </a:r>
          </a:p>
          <a:p>
            <a:pPr marL="285750" indent="-285750">
              <a:buFont typeface="Arial" panose="020B0604020202020204" pitchFamily="34" charset="0"/>
              <a:buChar char="•"/>
            </a:pPr>
            <a:r>
              <a:rPr lang="tr-TR" dirty="0"/>
              <a:t>Enjektör ateşleme süresi = 1 ns</a:t>
            </a:r>
          </a:p>
        </p:txBody>
      </p:sp>
      <p:sp>
        <p:nvSpPr>
          <p:cNvPr id="19" name="TextBox 18">
            <a:extLst>
              <a:ext uri="{FF2B5EF4-FFF2-40B4-BE49-F238E27FC236}">
                <a16:creationId xmlns:a16="http://schemas.microsoft.com/office/drawing/2014/main" id="{7F5DC13F-D932-1617-A775-9CA653A783C6}"/>
              </a:ext>
            </a:extLst>
          </p:cNvPr>
          <p:cNvSpPr txBox="1"/>
          <p:nvPr/>
        </p:nvSpPr>
        <p:spPr>
          <a:xfrm>
            <a:off x="3412654" y="6006791"/>
            <a:ext cx="6120680" cy="338554"/>
          </a:xfrm>
          <a:prstGeom prst="rect">
            <a:avLst/>
          </a:prstGeom>
          <a:noFill/>
        </p:spPr>
        <p:txBody>
          <a:bodyPr wrap="square">
            <a:spAutoFit/>
          </a:bodyPr>
          <a:lstStyle/>
          <a:p>
            <a:r>
              <a:rPr lang="tr-TR" sz="1600" dirty="0"/>
              <a:t>İkinci geçişte demet davranışı faz uyumunun korunamadığını gösteriyor.</a:t>
            </a:r>
          </a:p>
        </p:txBody>
      </p:sp>
      <p:pic>
        <p:nvPicPr>
          <p:cNvPr id="21" name="Picture 20">
            <a:extLst>
              <a:ext uri="{FF2B5EF4-FFF2-40B4-BE49-F238E27FC236}">
                <a16:creationId xmlns:a16="http://schemas.microsoft.com/office/drawing/2014/main" id="{ADB09D64-A023-20B4-F396-818BD74B7E4E}"/>
              </a:ext>
            </a:extLst>
          </p:cNvPr>
          <p:cNvPicPr>
            <a:picLocks noChangeAspect="1"/>
          </p:cNvPicPr>
          <p:nvPr/>
        </p:nvPicPr>
        <p:blipFill>
          <a:blip r:embed="rId4"/>
          <a:stretch>
            <a:fillRect/>
          </a:stretch>
        </p:blipFill>
        <p:spPr>
          <a:xfrm>
            <a:off x="4519630" y="6417926"/>
            <a:ext cx="1440160" cy="399582"/>
          </a:xfrm>
          <a:prstGeom prst="rect">
            <a:avLst/>
          </a:prstGeom>
        </p:spPr>
      </p:pic>
      <p:pic>
        <p:nvPicPr>
          <p:cNvPr id="23" name="Picture 22">
            <a:extLst>
              <a:ext uri="{FF2B5EF4-FFF2-40B4-BE49-F238E27FC236}">
                <a16:creationId xmlns:a16="http://schemas.microsoft.com/office/drawing/2014/main" id="{E5B1A8C8-8569-2BAD-A58D-0554C1C98234}"/>
              </a:ext>
            </a:extLst>
          </p:cNvPr>
          <p:cNvPicPr>
            <a:picLocks noChangeAspect="1"/>
          </p:cNvPicPr>
          <p:nvPr/>
        </p:nvPicPr>
        <p:blipFill>
          <a:blip r:embed="rId5"/>
          <a:stretch>
            <a:fillRect/>
          </a:stretch>
        </p:blipFill>
        <p:spPr>
          <a:xfrm>
            <a:off x="6167746" y="6398636"/>
            <a:ext cx="1746560" cy="399214"/>
          </a:xfrm>
          <a:prstGeom prst="rect">
            <a:avLst/>
          </a:prstGeom>
        </p:spPr>
      </p:pic>
      <p:sp>
        <p:nvSpPr>
          <p:cNvPr id="2" name="Slide Number Placeholder 1">
            <a:extLst>
              <a:ext uri="{FF2B5EF4-FFF2-40B4-BE49-F238E27FC236}">
                <a16:creationId xmlns:a16="http://schemas.microsoft.com/office/drawing/2014/main" id="{4ABA9833-A4AF-662D-2913-26F7D8D2475D}"/>
              </a:ext>
            </a:extLst>
          </p:cNvPr>
          <p:cNvSpPr>
            <a:spLocks noGrp="1"/>
          </p:cNvSpPr>
          <p:nvPr>
            <p:ph type="sldNum" sz="quarter" idx="12"/>
          </p:nvPr>
        </p:nvSpPr>
        <p:spPr/>
        <p:txBody>
          <a:bodyPr/>
          <a:lstStyle/>
          <a:p>
            <a:fld id="{B67BF8F8-67F3-499B-A441-62C75F4E249C}" type="slidenum">
              <a:rPr lang="tr-TR" smtClean="0"/>
              <a:t>14</a:t>
            </a:fld>
            <a:endParaRPr lang="tr-TR"/>
          </a:p>
        </p:txBody>
      </p:sp>
    </p:spTree>
    <p:extLst>
      <p:ext uri="{BB962C8B-B14F-4D97-AF65-F5344CB8AC3E}">
        <p14:creationId xmlns:p14="http://schemas.microsoft.com/office/powerpoint/2010/main" val="109394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E13518-DF99-CB0A-BD34-DF9D90A9B0DD}"/>
              </a:ext>
            </a:extLst>
          </p:cNvPr>
          <p:cNvSpPr txBox="1"/>
          <p:nvPr/>
        </p:nvSpPr>
        <p:spPr>
          <a:xfrm>
            <a:off x="4251768" y="511251"/>
            <a:ext cx="368118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Tasarımı</a:t>
            </a:r>
          </a:p>
        </p:txBody>
      </p:sp>
      <p:sp>
        <p:nvSpPr>
          <p:cNvPr id="5" name="TextBox 4">
            <a:extLst>
              <a:ext uri="{FF2B5EF4-FFF2-40B4-BE49-F238E27FC236}">
                <a16:creationId xmlns:a16="http://schemas.microsoft.com/office/drawing/2014/main" id="{BCD41F92-3E01-A09C-A0AC-1B513BF5A3EF}"/>
              </a:ext>
            </a:extLst>
          </p:cNvPr>
          <p:cNvSpPr txBox="1"/>
          <p:nvPr/>
        </p:nvSpPr>
        <p:spPr>
          <a:xfrm>
            <a:off x="4251768" y="1208564"/>
            <a:ext cx="3681188" cy="480131"/>
          </a:xfrm>
          <a:prstGeom prst="rect">
            <a:avLst/>
          </a:prstGeom>
          <a:noFill/>
        </p:spPr>
        <p:txBody>
          <a:bodyPr wrap="square">
            <a:spAutoFit/>
          </a:bodyPr>
          <a:lstStyle/>
          <a:p>
            <a:pPr defTabSz="480060">
              <a:spcAft>
                <a:spcPts val="600"/>
              </a:spcAft>
            </a:pPr>
            <a:r>
              <a:rPr lang="tr-TR" sz="2520" b="1" kern="1200" dirty="0">
                <a:solidFill>
                  <a:schemeClr val="tx1"/>
                </a:solidFill>
                <a:latin typeface="+mn-lt"/>
                <a:ea typeface="+mn-ea"/>
                <a:cs typeface="+mn-cs"/>
              </a:rPr>
              <a:t>Ön tasarımın geliştirilmesi</a:t>
            </a:r>
            <a:endParaRPr lang="tr-TR" sz="2400" b="1" dirty="0"/>
          </a:p>
        </p:txBody>
      </p:sp>
      <p:pic>
        <p:nvPicPr>
          <p:cNvPr id="7" name="Picture 6" descr="A blue object with two handles&#10;&#10;Description automatically generated">
            <a:extLst>
              <a:ext uri="{FF2B5EF4-FFF2-40B4-BE49-F238E27FC236}">
                <a16:creationId xmlns:a16="http://schemas.microsoft.com/office/drawing/2014/main" id="{6D65F839-59D1-9B54-0A54-0C3E7B72F5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368" y="1943482"/>
            <a:ext cx="4385123" cy="3606676"/>
          </a:xfrm>
          <a:prstGeom prst="rect">
            <a:avLst/>
          </a:prstGeom>
        </p:spPr>
      </p:pic>
      <p:pic>
        <p:nvPicPr>
          <p:cNvPr id="9" name="Picture 8" descr="A blue and white object with lines&#10;&#10;Description automatically generated">
            <a:extLst>
              <a:ext uri="{FF2B5EF4-FFF2-40B4-BE49-F238E27FC236}">
                <a16:creationId xmlns:a16="http://schemas.microsoft.com/office/drawing/2014/main" id="{8BF262BA-9549-A991-B7A0-E03416D8D5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9511" y="1943482"/>
            <a:ext cx="4401293" cy="3429000"/>
          </a:xfrm>
          <a:prstGeom prst="rect">
            <a:avLst/>
          </a:prstGeom>
        </p:spPr>
      </p:pic>
      <p:pic>
        <p:nvPicPr>
          <p:cNvPr id="11" name="Picture 10" descr="A drawing of a model of a toy&#10;&#10;Description automatically generated">
            <a:extLst>
              <a:ext uri="{FF2B5EF4-FFF2-40B4-BE49-F238E27FC236}">
                <a16:creationId xmlns:a16="http://schemas.microsoft.com/office/drawing/2014/main" id="{38D8FB60-EE91-2539-DAB3-134270A883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3340" y="3746820"/>
            <a:ext cx="3385319" cy="2996952"/>
          </a:xfrm>
          <a:prstGeom prst="rect">
            <a:avLst/>
          </a:prstGeom>
        </p:spPr>
      </p:pic>
      <p:sp>
        <p:nvSpPr>
          <p:cNvPr id="12" name="TextBox 11">
            <a:extLst>
              <a:ext uri="{FF2B5EF4-FFF2-40B4-BE49-F238E27FC236}">
                <a16:creationId xmlns:a16="http://schemas.microsoft.com/office/drawing/2014/main" id="{9FA0F1C5-E846-0393-BEAE-B67DE155B07A}"/>
              </a:ext>
            </a:extLst>
          </p:cNvPr>
          <p:cNvSpPr txBox="1"/>
          <p:nvPr/>
        </p:nvSpPr>
        <p:spPr>
          <a:xfrm>
            <a:off x="4792491" y="1748269"/>
            <a:ext cx="2607020" cy="2062103"/>
          </a:xfrm>
          <a:prstGeom prst="rect">
            <a:avLst/>
          </a:prstGeom>
          <a:noFill/>
        </p:spPr>
        <p:txBody>
          <a:bodyPr wrap="square" rtlCol="0">
            <a:spAutoFit/>
          </a:bodyPr>
          <a:lstStyle/>
          <a:p>
            <a:pPr marL="285750" indent="-285750">
              <a:buFont typeface="Arial" panose="020B0604020202020204" pitchFamily="34" charset="0"/>
              <a:buChar char="•"/>
            </a:pPr>
            <a:r>
              <a:rPr lang="tr-TR" sz="1600" dirty="0"/>
              <a:t>Kavite köşelerinde güç kaybını azaltmak için köşeler yuvarlandı</a:t>
            </a:r>
          </a:p>
          <a:p>
            <a:pPr marL="285750" indent="-285750">
              <a:buFont typeface="Arial" panose="020B0604020202020204" pitchFamily="34" charset="0"/>
              <a:buChar char="•"/>
            </a:pPr>
            <a:r>
              <a:rPr lang="tr-TR" sz="1600" dirty="0"/>
              <a:t>Mıknatıs tasarımı demir miktarı ve demet hattına manyetik alan sızmasını azaltacak şekilde optimize edildi</a:t>
            </a:r>
          </a:p>
        </p:txBody>
      </p:sp>
      <p:sp>
        <p:nvSpPr>
          <p:cNvPr id="2" name="Slide Number Placeholder 1">
            <a:extLst>
              <a:ext uri="{FF2B5EF4-FFF2-40B4-BE49-F238E27FC236}">
                <a16:creationId xmlns:a16="http://schemas.microsoft.com/office/drawing/2014/main" id="{6C6E7179-3545-9F49-F80C-91953C23A359}"/>
              </a:ext>
            </a:extLst>
          </p:cNvPr>
          <p:cNvSpPr>
            <a:spLocks noGrp="1"/>
          </p:cNvSpPr>
          <p:nvPr>
            <p:ph type="sldNum" sz="quarter" idx="12"/>
          </p:nvPr>
        </p:nvSpPr>
        <p:spPr/>
        <p:txBody>
          <a:bodyPr/>
          <a:lstStyle/>
          <a:p>
            <a:fld id="{B67BF8F8-67F3-499B-A441-62C75F4E249C}" type="slidenum">
              <a:rPr lang="tr-TR" smtClean="0"/>
              <a:t>15</a:t>
            </a:fld>
            <a:endParaRPr lang="tr-TR"/>
          </a:p>
        </p:txBody>
      </p:sp>
    </p:spTree>
    <p:extLst>
      <p:ext uri="{BB962C8B-B14F-4D97-AF65-F5344CB8AC3E}">
        <p14:creationId xmlns:p14="http://schemas.microsoft.com/office/powerpoint/2010/main" val="2659954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887FD6-ABF6-5C4F-B66A-2E973104AEC4}"/>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D088F1FE-1FE5-8152-541A-115C93123ACC}"/>
              </a:ext>
            </a:extLst>
          </p:cNvPr>
          <p:cNvSpPr txBox="1"/>
          <p:nvPr/>
        </p:nvSpPr>
        <p:spPr>
          <a:xfrm>
            <a:off x="5454130" y="1033823"/>
            <a:ext cx="1283740" cy="480131"/>
          </a:xfrm>
          <a:prstGeom prst="rect">
            <a:avLst/>
          </a:prstGeom>
          <a:noFill/>
        </p:spPr>
        <p:txBody>
          <a:bodyPr wrap="square">
            <a:spAutoFit/>
          </a:bodyPr>
          <a:lstStyle/>
          <a:p>
            <a:pPr defTabSz="480060">
              <a:spcAft>
                <a:spcPts val="600"/>
              </a:spcAft>
            </a:pPr>
            <a:r>
              <a:rPr lang="tr-TR" sz="2520" b="1" dirty="0"/>
              <a:t>Prototip</a:t>
            </a:r>
            <a:endParaRPr lang="tr-TR" sz="2400" b="1" dirty="0"/>
          </a:p>
        </p:txBody>
      </p:sp>
      <p:sp>
        <p:nvSpPr>
          <p:cNvPr id="8" name="TextBox 7">
            <a:extLst>
              <a:ext uri="{FF2B5EF4-FFF2-40B4-BE49-F238E27FC236}">
                <a16:creationId xmlns:a16="http://schemas.microsoft.com/office/drawing/2014/main" id="{400F78EA-3808-D085-B2EC-140505B680B6}"/>
              </a:ext>
            </a:extLst>
          </p:cNvPr>
          <p:cNvSpPr txBox="1"/>
          <p:nvPr/>
        </p:nvSpPr>
        <p:spPr>
          <a:xfrm>
            <a:off x="1163452" y="1607842"/>
            <a:ext cx="9577064" cy="1200329"/>
          </a:xfrm>
          <a:prstGeom prst="rect">
            <a:avLst/>
          </a:prstGeom>
          <a:noFill/>
        </p:spPr>
        <p:txBody>
          <a:bodyPr wrap="square" rtlCol="0">
            <a:spAutoFit/>
          </a:bodyPr>
          <a:lstStyle/>
          <a:p>
            <a:r>
              <a:rPr lang="tr-TR" b="0" i="0" dirty="0">
                <a:solidFill>
                  <a:srgbClr val="374151"/>
                </a:solidFill>
                <a:effectLst/>
              </a:rPr>
              <a:t>Rhodotron tipi hızlandırıcılar için mevcut tasarım ve simülasyon yazılımlarının eksikliği, yeni ve bu alana odaklanan bir araç ihtiyacını doğurdu. Bu doğrultuda bir 1D prototip hızlıca geliştirildi.</a:t>
            </a:r>
          </a:p>
          <a:p>
            <a:endParaRPr lang="tr-TR" b="0" i="0" dirty="0">
              <a:solidFill>
                <a:srgbClr val="374151"/>
              </a:solidFill>
              <a:effectLst/>
            </a:endParaRPr>
          </a:p>
          <a:p>
            <a:r>
              <a:rPr lang="tr-TR" dirty="0">
                <a:solidFill>
                  <a:srgbClr val="374151"/>
                </a:solidFill>
              </a:rPr>
              <a:t>Bir elektronu belirli zaman aralıklarında (</a:t>
            </a:r>
            <a:r>
              <a:rPr lang="en-US" i="1" dirty="0"/>
              <a:t>dt</a:t>
            </a:r>
            <a:r>
              <a:rPr lang="tr-TR" i="1" dirty="0"/>
              <a:t>), </a:t>
            </a:r>
            <a:r>
              <a:rPr lang="tr-TR" dirty="0"/>
              <a:t>girdi olarak verilen EM alan ile etkileştirerek çalışıyor.</a:t>
            </a:r>
            <a:endParaRPr lang="tr-TR" b="0" i="0" dirty="0">
              <a:solidFill>
                <a:srgbClr val="374151"/>
              </a:solidFill>
              <a:effectLst/>
            </a:endParaRPr>
          </a:p>
        </p:txBody>
      </p:sp>
      <p:sp>
        <p:nvSpPr>
          <p:cNvPr id="2" name="Slide Number Placeholder 1">
            <a:extLst>
              <a:ext uri="{FF2B5EF4-FFF2-40B4-BE49-F238E27FC236}">
                <a16:creationId xmlns:a16="http://schemas.microsoft.com/office/drawing/2014/main" id="{907241C0-41EC-63AB-AEFC-D38F8E6647B9}"/>
              </a:ext>
            </a:extLst>
          </p:cNvPr>
          <p:cNvSpPr>
            <a:spLocks noGrp="1"/>
          </p:cNvSpPr>
          <p:nvPr>
            <p:ph type="sldNum" sz="quarter" idx="12"/>
          </p:nvPr>
        </p:nvSpPr>
        <p:spPr/>
        <p:txBody>
          <a:bodyPr/>
          <a:lstStyle/>
          <a:p>
            <a:fld id="{B67BF8F8-67F3-499B-A441-62C75F4E249C}" type="slidenum">
              <a:rPr lang="tr-TR" smtClean="0"/>
              <a:t>16</a:t>
            </a:fld>
            <a:endParaRPr lang="tr-TR"/>
          </a:p>
        </p:txBody>
      </p:sp>
      <p:sp>
        <p:nvSpPr>
          <p:cNvPr id="3" name="TextBox 2">
            <a:extLst>
              <a:ext uri="{FF2B5EF4-FFF2-40B4-BE49-F238E27FC236}">
                <a16:creationId xmlns:a16="http://schemas.microsoft.com/office/drawing/2014/main" id="{32B4168D-0134-0757-A52A-8B3444EC86EA}"/>
              </a:ext>
            </a:extLst>
          </p:cNvPr>
          <p:cNvSpPr txBox="1"/>
          <p:nvPr/>
        </p:nvSpPr>
        <p:spPr>
          <a:xfrm>
            <a:off x="1271464" y="3573016"/>
            <a:ext cx="3816424" cy="1754326"/>
          </a:xfrm>
          <a:prstGeom prst="rect">
            <a:avLst/>
          </a:prstGeom>
          <a:noFill/>
        </p:spPr>
        <p:txBody>
          <a:bodyPr wrap="square" rtlCol="0">
            <a:spAutoFit/>
          </a:bodyPr>
          <a:lstStyle/>
          <a:p>
            <a:pPr marL="285750" indent="-285750">
              <a:buFont typeface="Arial" panose="020B0604020202020204" pitchFamily="34" charset="0"/>
              <a:buChar char="•"/>
            </a:pPr>
            <a:r>
              <a:rPr lang="tr-TR" dirty="0"/>
              <a:t>Prototip ve</a:t>
            </a:r>
            <a:r>
              <a:rPr lang="en-US" dirty="0"/>
              <a:t> CST </a:t>
            </a:r>
            <a:r>
              <a:rPr lang="tr-TR" dirty="0"/>
              <a:t>oldukça yakın sonuç verdi</a:t>
            </a:r>
          </a:p>
          <a:p>
            <a:pPr marL="285750" indent="-285750">
              <a:buFont typeface="Arial" panose="020B0604020202020204" pitchFamily="34" charset="0"/>
              <a:buChar char="•"/>
            </a:pPr>
            <a:r>
              <a:rPr lang="tr-TR" dirty="0"/>
              <a:t>Bu prototip geliştirilerek hızlandırıcı tasarımı ve üretim sonrasında kullanışlı olacak bir simülasyon yazılımına dönüştürme kararı alındı.</a:t>
            </a:r>
          </a:p>
        </p:txBody>
      </p:sp>
      <p:pic>
        <p:nvPicPr>
          <p:cNvPr id="5" name="Picture 4">
            <a:extLst>
              <a:ext uri="{FF2B5EF4-FFF2-40B4-BE49-F238E27FC236}">
                <a16:creationId xmlns:a16="http://schemas.microsoft.com/office/drawing/2014/main" id="{EE7C6E8D-D966-CF64-08B4-A737ACE72B85}"/>
              </a:ext>
            </a:extLst>
          </p:cNvPr>
          <p:cNvPicPr>
            <a:picLocks noChangeAspect="1"/>
          </p:cNvPicPr>
          <p:nvPr/>
        </p:nvPicPr>
        <p:blipFill>
          <a:blip r:embed="rId2"/>
          <a:stretch>
            <a:fillRect/>
          </a:stretch>
        </p:blipFill>
        <p:spPr>
          <a:xfrm>
            <a:off x="5415425" y="3356992"/>
            <a:ext cx="5762633" cy="2232248"/>
          </a:xfrm>
          <a:prstGeom prst="rect">
            <a:avLst/>
          </a:prstGeom>
        </p:spPr>
      </p:pic>
      <p:pic>
        <p:nvPicPr>
          <p:cNvPr id="6" name="Picture 5">
            <a:extLst>
              <a:ext uri="{FF2B5EF4-FFF2-40B4-BE49-F238E27FC236}">
                <a16:creationId xmlns:a16="http://schemas.microsoft.com/office/drawing/2014/main" id="{8F7D2B1E-29FB-2485-2848-20A68B7E4941}"/>
              </a:ext>
            </a:extLst>
          </p:cNvPr>
          <p:cNvPicPr>
            <a:picLocks noChangeAspect="1"/>
          </p:cNvPicPr>
          <p:nvPr/>
        </p:nvPicPr>
        <p:blipFill>
          <a:blip r:embed="rId3"/>
          <a:stretch>
            <a:fillRect/>
          </a:stretch>
        </p:blipFill>
        <p:spPr>
          <a:xfrm>
            <a:off x="6986127" y="3356992"/>
            <a:ext cx="2736304" cy="1612701"/>
          </a:xfrm>
          <a:prstGeom prst="rect">
            <a:avLst/>
          </a:prstGeom>
        </p:spPr>
      </p:pic>
    </p:spTree>
    <p:extLst>
      <p:ext uri="{BB962C8B-B14F-4D97-AF65-F5344CB8AC3E}">
        <p14:creationId xmlns:p14="http://schemas.microsoft.com/office/powerpoint/2010/main" val="2460076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57B6CD-0BE2-846C-8DA1-737E9D5DFED3}"/>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EA4D6DFA-F5B7-9F22-9EAB-CB18D55D236A}"/>
              </a:ext>
            </a:extLst>
          </p:cNvPr>
          <p:cNvSpPr txBox="1"/>
          <p:nvPr/>
        </p:nvSpPr>
        <p:spPr>
          <a:xfrm>
            <a:off x="4041577" y="939935"/>
            <a:ext cx="4108846" cy="461665"/>
          </a:xfrm>
          <a:prstGeom prst="rect">
            <a:avLst/>
          </a:prstGeom>
          <a:noFill/>
        </p:spPr>
        <p:txBody>
          <a:bodyPr wrap="square">
            <a:spAutoFit/>
          </a:bodyPr>
          <a:lstStyle/>
          <a:p>
            <a:pPr defTabSz="480060">
              <a:spcAft>
                <a:spcPts val="600"/>
              </a:spcAft>
            </a:pPr>
            <a:r>
              <a:rPr lang="tr-TR" sz="2400" b="1" dirty="0"/>
              <a:t>Tek </a:t>
            </a:r>
            <a:r>
              <a:rPr lang="en-US" sz="2400" b="1" dirty="0"/>
              <a:t>e− </a:t>
            </a:r>
            <a:r>
              <a:rPr lang="tr-TR" sz="2400" b="1" dirty="0"/>
              <a:t>için Lout optimizasyonu</a:t>
            </a:r>
            <a:endParaRPr lang="tr-TR" sz="2000" b="1" dirty="0"/>
          </a:p>
        </p:txBody>
      </p:sp>
      <p:sp>
        <p:nvSpPr>
          <p:cNvPr id="6" name="TextBox 5">
            <a:extLst>
              <a:ext uri="{FF2B5EF4-FFF2-40B4-BE49-F238E27FC236}">
                <a16:creationId xmlns:a16="http://schemas.microsoft.com/office/drawing/2014/main" id="{A60384AC-4336-0649-B9D5-1A158344962E}"/>
              </a:ext>
            </a:extLst>
          </p:cNvPr>
          <p:cNvSpPr txBox="1"/>
          <p:nvPr/>
        </p:nvSpPr>
        <p:spPr>
          <a:xfrm>
            <a:off x="983432" y="1916832"/>
            <a:ext cx="5544615" cy="2585323"/>
          </a:xfrm>
          <a:prstGeom prst="rect">
            <a:avLst/>
          </a:prstGeom>
          <a:noFill/>
        </p:spPr>
        <p:txBody>
          <a:bodyPr wrap="square" rtlCol="0">
            <a:spAutoFit/>
          </a:bodyPr>
          <a:lstStyle/>
          <a:p>
            <a:pPr marL="285750" indent="-285750">
              <a:buFont typeface="Arial" panose="020B0604020202020204" pitchFamily="34" charset="0"/>
              <a:buChar char="•"/>
            </a:pPr>
            <a:r>
              <a:rPr lang="tr-TR" dirty="0"/>
              <a:t>Rhodotron Simulation’u için ilk adım</a:t>
            </a:r>
          </a:p>
          <a:p>
            <a:pPr marL="285750" indent="-285750">
              <a:buFont typeface="Arial" panose="020B0604020202020204" pitchFamily="34" charset="0"/>
              <a:buChar char="•"/>
            </a:pPr>
            <a:r>
              <a:rPr lang="tr-TR" dirty="0"/>
              <a:t>Geçiş sonrası </a:t>
            </a:r>
            <a:r>
              <a:rPr lang="en-US" dirty="0"/>
              <a:t>e− </a:t>
            </a:r>
            <a:r>
              <a:rPr lang="tr-TR" dirty="0"/>
              <a:t>kavite dışında </a:t>
            </a:r>
            <a:r>
              <a:rPr lang="en-US" i="1" dirty="0"/>
              <a:t>tout </a:t>
            </a:r>
            <a:r>
              <a:rPr lang="en-US" dirty="0"/>
              <a:t>= </a:t>
            </a:r>
            <a:r>
              <a:rPr lang="en-US" i="1" dirty="0"/>
              <a:t>Lout</a:t>
            </a:r>
            <a:r>
              <a:rPr lang="en-US" dirty="0"/>
              <a:t>/</a:t>
            </a:r>
            <a:r>
              <a:rPr lang="en-US" i="1" dirty="0"/>
              <a:t>v</a:t>
            </a:r>
            <a:r>
              <a:rPr lang="tr-TR" i="1" dirty="0"/>
              <a:t> </a:t>
            </a:r>
            <a:r>
              <a:rPr lang="tr-TR" dirty="0"/>
              <a:t>kadar bekletilir</a:t>
            </a:r>
          </a:p>
          <a:p>
            <a:pPr marL="285750" indent="-285750">
              <a:buFont typeface="Arial" panose="020B0604020202020204" pitchFamily="34" charset="0"/>
              <a:buChar char="•"/>
            </a:pPr>
            <a:r>
              <a:rPr lang="tr-TR" dirty="0"/>
              <a:t>Ters yönde </a:t>
            </a:r>
            <a:r>
              <a:rPr lang="tr-TR" i="1" dirty="0"/>
              <a:t>v </a:t>
            </a:r>
            <a:r>
              <a:rPr lang="tr-TR" dirty="0"/>
              <a:t>ile kaviteye tekrar girer</a:t>
            </a:r>
          </a:p>
          <a:p>
            <a:pPr marL="285750" indent="-285750">
              <a:buFont typeface="Arial" panose="020B0604020202020204" pitchFamily="34" charset="0"/>
              <a:buChar char="•"/>
            </a:pPr>
            <a:r>
              <a:rPr lang="en-US" i="1" dirty="0"/>
              <a:t>tout</a:t>
            </a:r>
            <a:r>
              <a:rPr lang="tr-TR" i="1" dirty="0"/>
              <a:t> </a:t>
            </a:r>
            <a:r>
              <a:rPr lang="tr-TR" dirty="0"/>
              <a:t>parametresini tarayarak optimum değeri bulur</a:t>
            </a:r>
          </a:p>
          <a:p>
            <a:pPr marL="285750" indent="-285750">
              <a:buFont typeface="Arial" panose="020B0604020202020204" pitchFamily="34" charset="0"/>
              <a:buChar char="•"/>
            </a:pPr>
            <a:r>
              <a:rPr lang="tr-TR" dirty="0"/>
              <a:t>CST simülasyonları ile karşılaştırıldığında kullanışlı bulundu</a:t>
            </a:r>
          </a:p>
          <a:p>
            <a:pPr marL="285750" indent="-285750">
              <a:buFont typeface="Arial" panose="020B0604020202020204" pitchFamily="34" charset="0"/>
              <a:buChar char="•"/>
            </a:pPr>
            <a:r>
              <a:rPr lang="tr-TR" dirty="0"/>
              <a:t>Mıknatıs tasarımında kullanılabilmesi için demet dinamiği eklenmeli </a:t>
            </a:r>
          </a:p>
        </p:txBody>
      </p:sp>
      <p:pic>
        <p:nvPicPr>
          <p:cNvPr id="8" name="Picture 7">
            <a:extLst>
              <a:ext uri="{FF2B5EF4-FFF2-40B4-BE49-F238E27FC236}">
                <a16:creationId xmlns:a16="http://schemas.microsoft.com/office/drawing/2014/main" id="{BE4B7F61-D0C3-96C6-BE4A-59A468A3AE62}"/>
              </a:ext>
            </a:extLst>
          </p:cNvPr>
          <p:cNvPicPr>
            <a:picLocks noChangeAspect="1"/>
          </p:cNvPicPr>
          <p:nvPr/>
        </p:nvPicPr>
        <p:blipFill>
          <a:blip r:embed="rId2"/>
          <a:stretch>
            <a:fillRect/>
          </a:stretch>
        </p:blipFill>
        <p:spPr>
          <a:xfrm>
            <a:off x="7464152" y="1742731"/>
            <a:ext cx="4032448" cy="5034338"/>
          </a:xfrm>
          <a:prstGeom prst="rect">
            <a:avLst/>
          </a:prstGeom>
        </p:spPr>
      </p:pic>
      <p:sp>
        <p:nvSpPr>
          <p:cNvPr id="2" name="Slide Number Placeholder 1">
            <a:extLst>
              <a:ext uri="{FF2B5EF4-FFF2-40B4-BE49-F238E27FC236}">
                <a16:creationId xmlns:a16="http://schemas.microsoft.com/office/drawing/2014/main" id="{81A8C090-F3E3-8B0C-73C4-3ECCAFFF581F}"/>
              </a:ext>
            </a:extLst>
          </p:cNvPr>
          <p:cNvSpPr>
            <a:spLocks noGrp="1"/>
          </p:cNvSpPr>
          <p:nvPr>
            <p:ph type="sldNum" sz="quarter" idx="12"/>
          </p:nvPr>
        </p:nvSpPr>
        <p:spPr/>
        <p:txBody>
          <a:bodyPr/>
          <a:lstStyle/>
          <a:p>
            <a:fld id="{B67BF8F8-67F3-499B-A441-62C75F4E249C}" type="slidenum">
              <a:rPr lang="tr-TR" smtClean="0"/>
              <a:t>17</a:t>
            </a:fld>
            <a:endParaRPr lang="tr-TR"/>
          </a:p>
        </p:txBody>
      </p:sp>
      <p:pic>
        <p:nvPicPr>
          <p:cNvPr id="3" name="Picture 2">
            <a:extLst>
              <a:ext uri="{FF2B5EF4-FFF2-40B4-BE49-F238E27FC236}">
                <a16:creationId xmlns:a16="http://schemas.microsoft.com/office/drawing/2014/main" id="{E99CF4AB-8F42-4F6B-5E1A-E9905389F19E}"/>
              </a:ext>
            </a:extLst>
          </p:cNvPr>
          <p:cNvPicPr>
            <a:picLocks noChangeAspect="1"/>
          </p:cNvPicPr>
          <p:nvPr/>
        </p:nvPicPr>
        <p:blipFill rotWithShape="1">
          <a:blip r:embed="rId3">
            <a:extLst>
              <a:ext uri="{28A0092B-C50C-407E-A947-70E740481C1C}">
                <a14:useLocalDpi xmlns:a14="http://schemas.microsoft.com/office/drawing/2010/main" val="0"/>
              </a:ext>
            </a:extLst>
          </a:blip>
          <a:srcRect l="12574" t="1" r="7365" b="487"/>
          <a:stretch/>
        </p:blipFill>
        <p:spPr>
          <a:xfrm>
            <a:off x="1132353" y="4740794"/>
            <a:ext cx="4963315" cy="24059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ADAFDBA-76F4-C6D5-56FD-8CEB20E850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432" y="5129267"/>
            <a:ext cx="5268355" cy="1396077"/>
          </a:xfrm>
          <a:prstGeom prst="rect">
            <a:avLst/>
          </a:prstGeom>
        </p:spPr>
      </p:pic>
    </p:spTree>
    <p:extLst>
      <p:ext uri="{BB962C8B-B14F-4D97-AF65-F5344CB8AC3E}">
        <p14:creationId xmlns:p14="http://schemas.microsoft.com/office/powerpoint/2010/main" val="500650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8997BB-376C-ACFC-EB13-BF20B6555919}"/>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62702808-EEE9-FF6D-ABB5-1DF7F9BD0B50}"/>
              </a:ext>
            </a:extLst>
          </p:cNvPr>
          <p:cNvSpPr txBox="1"/>
          <p:nvPr/>
        </p:nvSpPr>
        <p:spPr>
          <a:xfrm>
            <a:off x="3826650" y="965020"/>
            <a:ext cx="4538699" cy="461665"/>
          </a:xfrm>
          <a:prstGeom prst="rect">
            <a:avLst/>
          </a:prstGeom>
          <a:noFill/>
        </p:spPr>
        <p:txBody>
          <a:bodyPr wrap="square">
            <a:spAutoFit/>
          </a:bodyPr>
          <a:lstStyle/>
          <a:p>
            <a:pPr defTabSz="480060">
              <a:spcAft>
                <a:spcPts val="600"/>
              </a:spcAft>
            </a:pPr>
            <a:r>
              <a:rPr lang="tr-TR" sz="2400" b="1" dirty="0"/>
              <a:t>Demetler için </a:t>
            </a:r>
            <a:r>
              <a:rPr lang="el-GR" sz="2400" b="1" dirty="0"/>
              <a:t>ϕ</a:t>
            </a:r>
            <a:r>
              <a:rPr lang="tr-TR" sz="2400" b="1" dirty="0"/>
              <a:t>lag optimizasyonu</a:t>
            </a:r>
            <a:endParaRPr lang="tr-TR" sz="2000" b="1" dirty="0"/>
          </a:p>
        </p:txBody>
      </p:sp>
      <p:sp>
        <p:nvSpPr>
          <p:cNvPr id="6" name="TextBox 5">
            <a:extLst>
              <a:ext uri="{FF2B5EF4-FFF2-40B4-BE49-F238E27FC236}">
                <a16:creationId xmlns:a16="http://schemas.microsoft.com/office/drawing/2014/main" id="{FDBB5519-4BBE-0929-6AEF-67B794BD839C}"/>
              </a:ext>
            </a:extLst>
          </p:cNvPr>
          <p:cNvSpPr txBox="1"/>
          <p:nvPr/>
        </p:nvSpPr>
        <p:spPr>
          <a:xfrm>
            <a:off x="263352" y="1913436"/>
            <a:ext cx="5832648" cy="4524315"/>
          </a:xfrm>
          <a:prstGeom prst="rect">
            <a:avLst/>
          </a:prstGeom>
          <a:noFill/>
        </p:spPr>
        <p:txBody>
          <a:bodyPr wrap="square" rtlCol="0">
            <a:spAutoFit/>
          </a:bodyPr>
          <a:lstStyle/>
          <a:p>
            <a:pPr marL="285750" indent="-285750">
              <a:buFont typeface="Arial" panose="020B0604020202020204" pitchFamily="34" charset="0"/>
              <a:buChar char="•"/>
            </a:pPr>
            <a:r>
              <a:rPr lang="tr-TR" dirty="0"/>
              <a:t>Demet mekanizması eklendi (eşit aralıklar ile kaviteye giren N elektron, enjeksiyon süresi: </a:t>
            </a:r>
            <a:r>
              <a:rPr lang="tr-TR" b="1" dirty="0"/>
              <a:t>tg, </a:t>
            </a:r>
            <a:r>
              <a:rPr lang="tr-TR" dirty="0"/>
              <a:t>enjeksiyon periyodu: </a:t>
            </a:r>
            <a:r>
              <a:rPr lang="tr-TR" b="1" dirty="0"/>
              <a:t>Tg</a:t>
            </a:r>
            <a:r>
              <a:rPr lang="tr-TR"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el-GR" sz="1800" b="1" dirty="0"/>
              <a:t>ϕ</a:t>
            </a:r>
            <a:r>
              <a:rPr lang="tr-TR" sz="1800" b="1" dirty="0"/>
              <a:t>lag : </a:t>
            </a:r>
            <a:r>
              <a:rPr lang="tr-TR" sz="1800" dirty="0"/>
              <a:t>Demetin ilk elektronu kavi</a:t>
            </a:r>
            <a:r>
              <a:rPr lang="tr-TR" dirty="0"/>
              <a:t>teye girdiğinde </a:t>
            </a:r>
            <a:r>
              <a:rPr lang="en-US" dirty="0"/>
              <a:t>R</a:t>
            </a:r>
            <a:r>
              <a:rPr lang="tr-TR" dirty="0"/>
              <a:t>F fazı</a:t>
            </a:r>
          </a:p>
          <a:p>
            <a:r>
              <a:rPr lang="tr-TR" dirty="0"/>
              <a:t> </a:t>
            </a:r>
            <a:endParaRPr lang="tr-TR" sz="1800" b="1" dirty="0"/>
          </a:p>
          <a:p>
            <a:pPr marL="285750" indent="-285750">
              <a:buFont typeface="Arial" panose="020B0604020202020204" pitchFamily="34" charset="0"/>
              <a:buChar char="•"/>
            </a:pPr>
            <a:r>
              <a:rPr lang="tr-TR" dirty="0"/>
              <a:t>İlk versiyonda demetleri farklı </a:t>
            </a:r>
            <a:r>
              <a:rPr lang="el-GR" sz="1800" b="1" dirty="0"/>
              <a:t>ϕ</a:t>
            </a:r>
            <a:r>
              <a:rPr lang="tr-TR" sz="1800" b="1" dirty="0"/>
              <a:t>lag </a:t>
            </a:r>
            <a:r>
              <a:rPr lang="tr-TR" sz="1800" dirty="0"/>
              <a:t>fazları ile kaviteye enjekte ederek tarama işlemini yapıyor</a:t>
            </a:r>
            <a:endParaRPr lang="tr-TR" dirty="0"/>
          </a:p>
          <a:p>
            <a:pPr marL="285750" indent="-285750">
              <a:buFont typeface="Arial" panose="020B0604020202020204" pitchFamily="34" charset="0"/>
              <a:buChar char="•"/>
            </a:pPr>
            <a:endParaRPr lang="tr-TR" sz="1800" b="1" dirty="0"/>
          </a:p>
          <a:p>
            <a:pPr marL="285750" indent="-285750">
              <a:buFont typeface="Arial" panose="020B0604020202020204" pitchFamily="34" charset="0"/>
              <a:buChar char="•"/>
            </a:pPr>
            <a:r>
              <a:rPr lang="tr-TR" b="1" dirty="0"/>
              <a:t>Erms </a:t>
            </a:r>
            <a:r>
              <a:rPr lang="tr-TR" dirty="0"/>
              <a:t>değerini minimize ediyor</a:t>
            </a:r>
            <a:endParaRPr lang="tr-TR" b="1" dirty="0"/>
          </a:p>
          <a:p>
            <a:pPr marL="285750" indent="-285750">
              <a:buFont typeface="Arial" panose="020B0604020202020204" pitchFamily="34" charset="0"/>
              <a:buChar char="•"/>
            </a:pPr>
            <a:endParaRPr lang="tr-TR" b="1" dirty="0"/>
          </a:p>
          <a:p>
            <a:pPr marL="285750" indent="-285750">
              <a:buFont typeface="Arial" panose="020B0604020202020204" pitchFamily="34" charset="0"/>
              <a:buChar char="•"/>
            </a:pPr>
            <a:r>
              <a:rPr lang="tr-TR" sz="1800" b="1" dirty="0"/>
              <a:t>&lt;E&gt; </a:t>
            </a:r>
            <a:r>
              <a:rPr lang="tr-TR" dirty="0"/>
              <a:t>değeri verileri analiz ederek maksimize edilebiliyor</a:t>
            </a:r>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r>
              <a:rPr lang="tr-TR" dirty="0"/>
              <a:t>Demet mekanizması eklendikten sonra, </a:t>
            </a:r>
            <a:r>
              <a:rPr lang="tr-TR" b="1" dirty="0"/>
              <a:t>Lout</a:t>
            </a:r>
            <a:r>
              <a:rPr lang="tr-TR" dirty="0"/>
              <a:t> optimizasyonu da </a:t>
            </a:r>
            <a:r>
              <a:rPr lang="tr-TR" b="1" dirty="0"/>
              <a:t>Erms </a:t>
            </a:r>
            <a:r>
              <a:rPr lang="tr-TR" dirty="0"/>
              <a:t>değerini minimize edecek şekilde güncellendi</a:t>
            </a:r>
            <a:endParaRPr lang="tr-TR" b="1" dirty="0"/>
          </a:p>
        </p:txBody>
      </p:sp>
      <p:pic>
        <p:nvPicPr>
          <p:cNvPr id="8" name="Picture 7">
            <a:extLst>
              <a:ext uri="{FF2B5EF4-FFF2-40B4-BE49-F238E27FC236}">
                <a16:creationId xmlns:a16="http://schemas.microsoft.com/office/drawing/2014/main" id="{711121FF-78A0-B916-2851-08385A0955AF}"/>
              </a:ext>
            </a:extLst>
          </p:cNvPr>
          <p:cNvPicPr>
            <a:picLocks noChangeAspect="1"/>
          </p:cNvPicPr>
          <p:nvPr/>
        </p:nvPicPr>
        <p:blipFill>
          <a:blip r:embed="rId2"/>
          <a:stretch>
            <a:fillRect/>
          </a:stretch>
        </p:blipFill>
        <p:spPr>
          <a:xfrm>
            <a:off x="6312024" y="2143968"/>
            <a:ext cx="5829102" cy="3786254"/>
          </a:xfrm>
          <a:prstGeom prst="rect">
            <a:avLst/>
          </a:prstGeom>
        </p:spPr>
      </p:pic>
      <p:sp>
        <p:nvSpPr>
          <p:cNvPr id="2" name="Slide Number Placeholder 1">
            <a:extLst>
              <a:ext uri="{FF2B5EF4-FFF2-40B4-BE49-F238E27FC236}">
                <a16:creationId xmlns:a16="http://schemas.microsoft.com/office/drawing/2014/main" id="{BA34D700-8CF3-F67E-B033-A54601E5321F}"/>
              </a:ext>
            </a:extLst>
          </p:cNvPr>
          <p:cNvSpPr>
            <a:spLocks noGrp="1"/>
          </p:cNvSpPr>
          <p:nvPr>
            <p:ph type="sldNum" sz="quarter" idx="12"/>
          </p:nvPr>
        </p:nvSpPr>
        <p:spPr/>
        <p:txBody>
          <a:bodyPr/>
          <a:lstStyle/>
          <a:p>
            <a:fld id="{B67BF8F8-67F3-499B-A441-62C75F4E249C}" type="slidenum">
              <a:rPr lang="tr-TR" smtClean="0"/>
              <a:t>18</a:t>
            </a:fld>
            <a:endParaRPr lang="tr-TR"/>
          </a:p>
        </p:txBody>
      </p:sp>
    </p:spTree>
    <p:extLst>
      <p:ext uri="{BB962C8B-B14F-4D97-AF65-F5344CB8AC3E}">
        <p14:creationId xmlns:p14="http://schemas.microsoft.com/office/powerpoint/2010/main" val="6694503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9A3340-FE54-3568-4563-14505073C4E6}"/>
              </a:ext>
            </a:extLst>
          </p:cNvPr>
          <p:cNvPicPr>
            <a:picLocks noChangeAspect="1"/>
          </p:cNvPicPr>
          <p:nvPr/>
        </p:nvPicPr>
        <p:blipFill>
          <a:blip r:embed="rId2"/>
          <a:stretch>
            <a:fillRect/>
          </a:stretch>
        </p:blipFill>
        <p:spPr>
          <a:xfrm>
            <a:off x="2725909" y="1557884"/>
            <a:ext cx="4448372" cy="3401348"/>
          </a:xfrm>
          <a:prstGeom prst="rect">
            <a:avLst/>
          </a:prstGeom>
        </p:spPr>
      </p:pic>
      <p:pic>
        <p:nvPicPr>
          <p:cNvPr id="7" name="Picture 6">
            <a:extLst>
              <a:ext uri="{FF2B5EF4-FFF2-40B4-BE49-F238E27FC236}">
                <a16:creationId xmlns:a16="http://schemas.microsoft.com/office/drawing/2014/main" id="{1D14598A-0322-A745-3357-9A87A65A909A}"/>
              </a:ext>
            </a:extLst>
          </p:cNvPr>
          <p:cNvPicPr>
            <a:picLocks noChangeAspect="1"/>
          </p:cNvPicPr>
          <p:nvPr/>
        </p:nvPicPr>
        <p:blipFill>
          <a:blip r:embed="rId3"/>
          <a:stretch>
            <a:fillRect/>
          </a:stretch>
        </p:blipFill>
        <p:spPr>
          <a:xfrm>
            <a:off x="7174281" y="1726227"/>
            <a:ext cx="4036125" cy="3401348"/>
          </a:xfrm>
          <a:prstGeom prst="rect">
            <a:avLst/>
          </a:prstGeom>
        </p:spPr>
      </p:pic>
      <p:pic>
        <p:nvPicPr>
          <p:cNvPr id="9" name="Picture 8">
            <a:extLst>
              <a:ext uri="{FF2B5EF4-FFF2-40B4-BE49-F238E27FC236}">
                <a16:creationId xmlns:a16="http://schemas.microsoft.com/office/drawing/2014/main" id="{6CBCFFA9-5219-8620-85B7-37AFB720B11B}"/>
              </a:ext>
            </a:extLst>
          </p:cNvPr>
          <p:cNvPicPr>
            <a:picLocks noChangeAspect="1"/>
          </p:cNvPicPr>
          <p:nvPr/>
        </p:nvPicPr>
        <p:blipFill>
          <a:blip r:embed="rId4"/>
          <a:stretch>
            <a:fillRect/>
          </a:stretch>
        </p:blipFill>
        <p:spPr>
          <a:xfrm>
            <a:off x="3287688" y="5322119"/>
            <a:ext cx="6912768" cy="1019288"/>
          </a:xfrm>
          <a:prstGeom prst="rect">
            <a:avLst/>
          </a:prstGeom>
        </p:spPr>
      </p:pic>
      <p:sp>
        <p:nvSpPr>
          <p:cNvPr id="10" name="TextBox 9">
            <a:extLst>
              <a:ext uri="{FF2B5EF4-FFF2-40B4-BE49-F238E27FC236}">
                <a16:creationId xmlns:a16="http://schemas.microsoft.com/office/drawing/2014/main" id="{5ECADA49-660E-5E5B-94BB-0F0047438D4F}"/>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11" name="TextBox 10">
            <a:extLst>
              <a:ext uri="{FF2B5EF4-FFF2-40B4-BE49-F238E27FC236}">
                <a16:creationId xmlns:a16="http://schemas.microsoft.com/office/drawing/2014/main" id="{5D56B862-BC6D-A248-D25D-E591776B1902}"/>
              </a:ext>
            </a:extLst>
          </p:cNvPr>
          <p:cNvSpPr txBox="1"/>
          <p:nvPr/>
        </p:nvSpPr>
        <p:spPr>
          <a:xfrm>
            <a:off x="3871814" y="936993"/>
            <a:ext cx="4448372" cy="461665"/>
          </a:xfrm>
          <a:prstGeom prst="rect">
            <a:avLst/>
          </a:prstGeom>
          <a:noFill/>
        </p:spPr>
        <p:txBody>
          <a:bodyPr wrap="square">
            <a:spAutoFit/>
          </a:bodyPr>
          <a:lstStyle/>
          <a:p>
            <a:pPr defTabSz="480060">
              <a:spcAft>
                <a:spcPts val="600"/>
              </a:spcAft>
            </a:pPr>
            <a:r>
              <a:rPr lang="tr-TR" sz="2400" b="1" dirty="0"/>
              <a:t>Örnek </a:t>
            </a:r>
            <a:r>
              <a:rPr lang="el-GR" sz="2400" b="1" dirty="0"/>
              <a:t>ϕ</a:t>
            </a:r>
            <a:r>
              <a:rPr lang="tr-TR" sz="2400" b="1" dirty="0"/>
              <a:t>lag &amp; Lout optimizasyonu</a:t>
            </a:r>
            <a:endParaRPr lang="tr-TR" sz="2000" b="1" dirty="0"/>
          </a:p>
        </p:txBody>
      </p:sp>
      <p:sp>
        <p:nvSpPr>
          <p:cNvPr id="12" name="TextBox 11">
            <a:extLst>
              <a:ext uri="{FF2B5EF4-FFF2-40B4-BE49-F238E27FC236}">
                <a16:creationId xmlns:a16="http://schemas.microsoft.com/office/drawing/2014/main" id="{2CC3E206-5D45-2703-8CAE-798AA4FAA830}"/>
              </a:ext>
            </a:extLst>
          </p:cNvPr>
          <p:cNvSpPr txBox="1"/>
          <p:nvPr/>
        </p:nvSpPr>
        <p:spPr>
          <a:xfrm>
            <a:off x="479376" y="2549738"/>
            <a:ext cx="1776448" cy="1754326"/>
          </a:xfrm>
          <a:prstGeom prst="rect">
            <a:avLst/>
          </a:prstGeom>
          <a:noFill/>
        </p:spPr>
        <p:txBody>
          <a:bodyPr wrap="none" rtlCol="0">
            <a:spAutoFit/>
          </a:bodyPr>
          <a:lstStyle/>
          <a:p>
            <a:pPr marL="285750" indent="-285750">
              <a:buFont typeface="Arial" panose="020B0604020202020204" pitchFamily="34" charset="0"/>
              <a:buChar char="•"/>
            </a:pPr>
            <a:r>
              <a:rPr lang="tr-TR" b="1" dirty="0"/>
              <a:t>P</a:t>
            </a:r>
            <a:r>
              <a:rPr lang="tr-TR" dirty="0"/>
              <a:t> = 12kW</a:t>
            </a:r>
          </a:p>
          <a:p>
            <a:pPr marL="285750" indent="-285750">
              <a:buFont typeface="Arial" panose="020B0604020202020204" pitchFamily="34" charset="0"/>
              <a:buChar char="•"/>
            </a:pPr>
            <a:r>
              <a:rPr lang="tr-TR" b="1" i="1" dirty="0"/>
              <a:t>f </a:t>
            </a:r>
            <a:r>
              <a:rPr lang="tr-TR" dirty="0"/>
              <a:t>= 107.5 MHz</a:t>
            </a:r>
          </a:p>
          <a:p>
            <a:pPr marL="285750" indent="-285750">
              <a:buFont typeface="Arial" panose="020B0604020202020204" pitchFamily="34" charset="0"/>
              <a:buChar char="•"/>
            </a:pPr>
            <a:r>
              <a:rPr lang="tr-TR" b="1" dirty="0"/>
              <a:t>R1</a:t>
            </a:r>
            <a:r>
              <a:rPr lang="tr-TR" dirty="0"/>
              <a:t> = 0.188 m</a:t>
            </a:r>
          </a:p>
          <a:p>
            <a:pPr marL="285750" indent="-285750">
              <a:buFont typeface="Arial" panose="020B0604020202020204" pitchFamily="34" charset="0"/>
              <a:buChar char="•"/>
            </a:pPr>
            <a:r>
              <a:rPr lang="tr-TR" b="1" dirty="0"/>
              <a:t>R2</a:t>
            </a:r>
            <a:r>
              <a:rPr lang="tr-TR" dirty="0"/>
              <a:t> = 0.753 m</a:t>
            </a:r>
          </a:p>
          <a:p>
            <a:pPr marL="285750" indent="-285750">
              <a:buFont typeface="Arial" panose="020B0604020202020204" pitchFamily="34" charset="0"/>
              <a:buChar char="•"/>
            </a:pPr>
            <a:r>
              <a:rPr lang="tr-TR" b="1" dirty="0"/>
              <a:t>tg</a:t>
            </a:r>
            <a:r>
              <a:rPr lang="tr-TR" dirty="0"/>
              <a:t> = 1 ns</a:t>
            </a:r>
          </a:p>
          <a:p>
            <a:pPr marL="285750" indent="-285750">
              <a:buFont typeface="Arial" panose="020B0604020202020204" pitchFamily="34" charset="0"/>
              <a:buChar char="•"/>
            </a:pPr>
            <a:r>
              <a:rPr lang="tr-TR" b="1" dirty="0"/>
              <a:t>Ein</a:t>
            </a:r>
            <a:r>
              <a:rPr lang="tr-TR" dirty="0"/>
              <a:t> = 40 keV</a:t>
            </a:r>
          </a:p>
        </p:txBody>
      </p:sp>
      <p:sp>
        <p:nvSpPr>
          <p:cNvPr id="2" name="Slide Number Placeholder 1">
            <a:extLst>
              <a:ext uri="{FF2B5EF4-FFF2-40B4-BE49-F238E27FC236}">
                <a16:creationId xmlns:a16="http://schemas.microsoft.com/office/drawing/2014/main" id="{9D1A59A9-016E-4FE6-116C-C44808688038}"/>
              </a:ext>
            </a:extLst>
          </p:cNvPr>
          <p:cNvSpPr>
            <a:spLocks noGrp="1"/>
          </p:cNvSpPr>
          <p:nvPr>
            <p:ph type="sldNum" sz="quarter" idx="12"/>
          </p:nvPr>
        </p:nvSpPr>
        <p:spPr/>
        <p:txBody>
          <a:bodyPr/>
          <a:lstStyle/>
          <a:p>
            <a:fld id="{B67BF8F8-67F3-499B-A441-62C75F4E249C}" type="slidenum">
              <a:rPr lang="tr-TR" smtClean="0"/>
              <a:t>19</a:t>
            </a:fld>
            <a:endParaRPr lang="tr-TR"/>
          </a:p>
        </p:txBody>
      </p:sp>
    </p:spTree>
    <p:extLst>
      <p:ext uri="{BB962C8B-B14F-4D97-AF65-F5344CB8AC3E}">
        <p14:creationId xmlns:p14="http://schemas.microsoft.com/office/powerpoint/2010/main" val="3429600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achine&#10;&#10;Description automatically generated with medium confidence">
            <a:extLst>
              <a:ext uri="{FF2B5EF4-FFF2-40B4-BE49-F238E27FC236}">
                <a16:creationId xmlns:a16="http://schemas.microsoft.com/office/drawing/2014/main" id="{6D739B47-6636-F360-A65B-1DF3EA869C7A}"/>
              </a:ext>
            </a:extLst>
          </p:cNvPr>
          <p:cNvPicPr>
            <a:picLocks noChangeAspect="1"/>
          </p:cNvPicPr>
          <p:nvPr/>
        </p:nvPicPr>
        <p:blipFill rotWithShape="1">
          <a:blip r:embed="rId2">
            <a:extLst>
              <a:ext uri="{28A0092B-C50C-407E-A947-70E740481C1C}">
                <a14:useLocalDpi xmlns:a14="http://schemas.microsoft.com/office/drawing/2010/main" val="0"/>
              </a:ext>
            </a:extLst>
          </a:blip>
          <a:srcRect l="3225" r="3535"/>
          <a:stretch/>
        </p:blipFill>
        <p:spPr>
          <a:xfrm>
            <a:off x="6071152" y="-181802"/>
            <a:ext cx="6120848" cy="7039802"/>
          </a:xfrm>
          <a:prstGeom prst="rect">
            <a:avLst/>
          </a:prstGeom>
        </p:spPr>
      </p:pic>
      <p:sp>
        <p:nvSpPr>
          <p:cNvPr id="6" name="TextBox 5">
            <a:extLst>
              <a:ext uri="{FF2B5EF4-FFF2-40B4-BE49-F238E27FC236}">
                <a16:creationId xmlns:a16="http://schemas.microsoft.com/office/drawing/2014/main" id="{5004554C-69F8-E865-EBDB-4C9E1E66EE5A}"/>
              </a:ext>
            </a:extLst>
          </p:cNvPr>
          <p:cNvSpPr txBox="1"/>
          <p:nvPr/>
        </p:nvSpPr>
        <p:spPr>
          <a:xfrm>
            <a:off x="647883" y="836712"/>
            <a:ext cx="5396798" cy="646331"/>
          </a:xfrm>
          <a:prstGeom prst="rect">
            <a:avLst/>
          </a:prstGeom>
          <a:noFill/>
        </p:spPr>
        <p:txBody>
          <a:bodyPr wrap="none" rtlCol="0">
            <a:spAutoFit/>
          </a:bodyPr>
          <a:lstStyle/>
          <a:p>
            <a:r>
              <a:rPr lang="tr-TR" sz="3600" b="1" dirty="0"/>
              <a:t>Rhodotron Tipi Hızlandırıcı </a:t>
            </a:r>
          </a:p>
        </p:txBody>
      </p:sp>
      <p:sp>
        <p:nvSpPr>
          <p:cNvPr id="8" name="TextBox 7">
            <a:extLst>
              <a:ext uri="{FF2B5EF4-FFF2-40B4-BE49-F238E27FC236}">
                <a16:creationId xmlns:a16="http://schemas.microsoft.com/office/drawing/2014/main" id="{E73AF41D-597F-7DCC-8299-18BFCA11B599}"/>
              </a:ext>
            </a:extLst>
          </p:cNvPr>
          <p:cNvSpPr txBox="1"/>
          <p:nvPr/>
        </p:nvSpPr>
        <p:spPr>
          <a:xfrm>
            <a:off x="917407" y="2058407"/>
            <a:ext cx="4857751" cy="2554545"/>
          </a:xfrm>
          <a:prstGeom prst="rect">
            <a:avLst/>
          </a:prstGeom>
          <a:noFill/>
        </p:spPr>
        <p:txBody>
          <a:bodyPr wrap="square">
            <a:spAutoFit/>
          </a:bodyPr>
          <a:lstStyle/>
          <a:p>
            <a:pPr marL="285750" indent="-285750">
              <a:buFont typeface="Arial" panose="020B0604020202020204" pitchFamily="34" charset="0"/>
              <a:buChar char="•"/>
            </a:pPr>
            <a:r>
              <a:rPr lang="tr-TR" sz="2000" dirty="0"/>
              <a:t>Jacques Pottier tarafından 1989 yılında tasarlandı</a:t>
            </a:r>
          </a:p>
          <a:p>
            <a:pPr marL="285750" indent="-285750">
              <a:buFont typeface="Arial" panose="020B0604020202020204" pitchFamily="34" charset="0"/>
              <a:buChar char="•"/>
            </a:pPr>
            <a:r>
              <a:rPr lang="tr-TR" sz="2000" dirty="0"/>
              <a:t>İlk prototip, CEA Saclay’de 1992 yılında üretildi</a:t>
            </a:r>
          </a:p>
          <a:p>
            <a:pPr marL="285750" indent="-285750">
              <a:buFont typeface="Arial" panose="020B0604020202020204" pitchFamily="34" charset="0"/>
              <a:buChar char="•"/>
            </a:pPr>
            <a:r>
              <a:rPr lang="tr-TR" sz="2000" dirty="0"/>
              <a:t>MeV mertebesinde elektron demeti üretimi için ideal </a:t>
            </a:r>
          </a:p>
          <a:p>
            <a:pPr marL="285750" indent="-285750">
              <a:buFont typeface="Arial" panose="020B0604020202020204" pitchFamily="34" charset="0"/>
              <a:buChar char="•"/>
            </a:pPr>
            <a:r>
              <a:rPr lang="tr-TR" sz="2000" dirty="0"/>
              <a:t>Koaksiyal silindirik RF kavitesi</a:t>
            </a:r>
          </a:p>
          <a:p>
            <a:pPr marL="285750" indent="-285750">
              <a:buFont typeface="Arial" panose="020B0604020202020204" pitchFamily="34" charset="0"/>
              <a:buChar char="•"/>
            </a:pPr>
            <a:r>
              <a:rPr lang="tr-TR" sz="2000" dirty="0"/>
              <a:t>Devir mıknatısları</a:t>
            </a:r>
          </a:p>
        </p:txBody>
      </p:sp>
      <p:sp>
        <p:nvSpPr>
          <p:cNvPr id="2" name="Slide Number Placeholder 1">
            <a:extLst>
              <a:ext uri="{FF2B5EF4-FFF2-40B4-BE49-F238E27FC236}">
                <a16:creationId xmlns:a16="http://schemas.microsoft.com/office/drawing/2014/main" id="{6EE0B4EB-9D20-1306-42E9-624AA5A4CBD4}"/>
              </a:ext>
            </a:extLst>
          </p:cNvPr>
          <p:cNvSpPr>
            <a:spLocks noGrp="1"/>
          </p:cNvSpPr>
          <p:nvPr>
            <p:ph type="sldNum" sz="quarter" idx="12"/>
          </p:nvPr>
        </p:nvSpPr>
        <p:spPr/>
        <p:txBody>
          <a:bodyPr/>
          <a:lstStyle/>
          <a:p>
            <a:fld id="{B67BF8F8-67F3-499B-A441-62C75F4E249C}" type="slidenum">
              <a:rPr lang="tr-TR" smtClean="0"/>
              <a:t>2</a:t>
            </a:fld>
            <a:endParaRPr lang="tr-TR" dirty="0"/>
          </a:p>
        </p:txBody>
      </p:sp>
      <p:pic>
        <p:nvPicPr>
          <p:cNvPr id="3" name="Picture 2">
            <a:extLst>
              <a:ext uri="{FF2B5EF4-FFF2-40B4-BE49-F238E27FC236}">
                <a16:creationId xmlns:a16="http://schemas.microsoft.com/office/drawing/2014/main" id="{A7989FCA-9753-33B1-E63F-BE848798FB8C}"/>
              </a:ext>
            </a:extLst>
          </p:cNvPr>
          <p:cNvPicPr>
            <a:picLocks noChangeAspect="1"/>
          </p:cNvPicPr>
          <p:nvPr/>
        </p:nvPicPr>
        <p:blipFill>
          <a:blip r:embed="rId3"/>
          <a:stretch>
            <a:fillRect/>
          </a:stretch>
        </p:blipFill>
        <p:spPr>
          <a:xfrm>
            <a:off x="798093" y="4866163"/>
            <a:ext cx="3888432" cy="1082903"/>
          </a:xfrm>
          <a:prstGeom prst="rect">
            <a:avLst/>
          </a:prstGeom>
        </p:spPr>
      </p:pic>
      <p:pic>
        <p:nvPicPr>
          <p:cNvPr id="4" name="Picture 3">
            <a:extLst>
              <a:ext uri="{FF2B5EF4-FFF2-40B4-BE49-F238E27FC236}">
                <a16:creationId xmlns:a16="http://schemas.microsoft.com/office/drawing/2014/main" id="{532C2D91-FD5C-8101-6D5E-5A42FA09750F}"/>
              </a:ext>
            </a:extLst>
          </p:cNvPr>
          <p:cNvPicPr>
            <a:picLocks noChangeAspect="1"/>
          </p:cNvPicPr>
          <p:nvPr/>
        </p:nvPicPr>
        <p:blipFill>
          <a:blip r:embed="rId4"/>
          <a:stretch>
            <a:fillRect/>
          </a:stretch>
        </p:blipFill>
        <p:spPr>
          <a:xfrm>
            <a:off x="1093235" y="5968379"/>
            <a:ext cx="3298149" cy="570533"/>
          </a:xfrm>
          <a:prstGeom prst="rect">
            <a:avLst/>
          </a:prstGeom>
        </p:spPr>
      </p:pic>
    </p:spTree>
    <p:extLst>
      <p:ext uri="{BB962C8B-B14F-4D97-AF65-F5344CB8AC3E}">
        <p14:creationId xmlns:p14="http://schemas.microsoft.com/office/powerpoint/2010/main" val="3195904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F516FD-6A52-3A8E-42F2-A92CEB5B115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A451AD11-EF7B-2DD8-94D2-8FFD64BD3C5A}"/>
              </a:ext>
            </a:extLst>
          </p:cNvPr>
          <p:cNvSpPr txBox="1"/>
          <p:nvPr/>
        </p:nvSpPr>
        <p:spPr>
          <a:xfrm>
            <a:off x="5060747" y="939935"/>
            <a:ext cx="2070505" cy="461665"/>
          </a:xfrm>
          <a:prstGeom prst="rect">
            <a:avLst/>
          </a:prstGeom>
          <a:noFill/>
        </p:spPr>
        <p:txBody>
          <a:bodyPr wrap="square">
            <a:spAutoFit/>
          </a:bodyPr>
          <a:lstStyle/>
          <a:p>
            <a:pPr defTabSz="480060">
              <a:spcAft>
                <a:spcPts val="600"/>
              </a:spcAft>
            </a:pPr>
            <a:r>
              <a:rPr lang="tr-TR" sz="2400" b="1" dirty="0"/>
              <a:t>3D Simülasyon</a:t>
            </a:r>
            <a:endParaRPr lang="tr-TR" sz="2000" b="1" dirty="0"/>
          </a:p>
        </p:txBody>
      </p:sp>
      <p:sp>
        <p:nvSpPr>
          <p:cNvPr id="6" name="TextBox 5">
            <a:extLst>
              <a:ext uri="{FF2B5EF4-FFF2-40B4-BE49-F238E27FC236}">
                <a16:creationId xmlns:a16="http://schemas.microsoft.com/office/drawing/2014/main" id="{B11382E5-AB7C-91C2-B18B-4CC04EB235EB}"/>
              </a:ext>
            </a:extLst>
          </p:cNvPr>
          <p:cNvSpPr txBox="1"/>
          <p:nvPr/>
        </p:nvSpPr>
        <p:spPr>
          <a:xfrm>
            <a:off x="470361" y="2348880"/>
            <a:ext cx="6084991" cy="2585323"/>
          </a:xfrm>
          <a:prstGeom prst="rect">
            <a:avLst/>
          </a:prstGeom>
          <a:noFill/>
        </p:spPr>
        <p:txBody>
          <a:bodyPr wrap="square" rtlCol="0">
            <a:spAutoFit/>
          </a:bodyPr>
          <a:lstStyle/>
          <a:p>
            <a:pPr marL="285750" indent="-285750">
              <a:buFont typeface="Arial" panose="020B0604020202020204" pitchFamily="34" charset="0"/>
              <a:buChar char="•"/>
            </a:pPr>
            <a:r>
              <a:rPr lang="tr-TR" dirty="0"/>
              <a:t>Bu aşamaya kadar sadece </a:t>
            </a:r>
            <a:r>
              <a:rPr lang="tr-TR" b="1" dirty="0"/>
              <a:t>e-E</a:t>
            </a:r>
            <a:r>
              <a:rPr lang="tr-TR" dirty="0"/>
              <a:t> etkileşimleri simüle ediliyordu</a:t>
            </a:r>
          </a:p>
          <a:p>
            <a:pPr marL="285750" indent="-285750">
              <a:buFont typeface="Arial" panose="020B0604020202020204" pitchFamily="34" charset="0"/>
              <a:buChar char="•"/>
            </a:pPr>
            <a:r>
              <a:rPr lang="tr-TR" b="1" dirty="0"/>
              <a:t>e-B</a:t>
            </a:r>
            <a:r>
              <a:rPr lang="tr-TR" dirty="0"/>
              <a:t> etkileşimlerini simüle edebilmek için 3D simülasyon yapılması gerekiyor</a:t>
            </a:r>
          </a:p>
          <a:p>
            <a:pPr marL="285750" indent="-285750">
              <a:buFont typeface="Arial" panose="020B0604020202020204" pitchFamily="34" charset="0"/>
              <a:buChar char="•"/>
            </a:pPr>
            <a:r>
              <a:rPr lang="tr-TR" dirty="0"/>
              <a:t>Kod yeniden düzenlenerek </a:t>
            </a:r>
          </a:p>
          <a:p>
            <a:pPr marL="285750" indent="-285750">
              <a:buFont typeface="Arial" panose="020B0604020202020204" pitchFamily="34" charset="0"/>
              <a:buChar char="•"/>
            </a:pPr>
            <a:r>
              <a:rPr lang="tr-TR" dirty="0"/>
              <a:t>Bu aşamada, mıknatıslar daire dilimleri olarak tanımlandı </a:t>
            </a:r>
            <a:endParaRPr lang="tr-TR" b="1" dirty="0"/>
          </a:p>
          <a:p>
            <a:pPr marL="742950" lvl="1" indent="-285750">
              <a:buFont typeface="Arial" panose="020B0604020202020204" pitchFamily="34" charset="0"/>
              <a:buChar char="•"/>
            </a:pPr>
            <a:r>
              <a:rPr lang="tr-TR" b="1" dirty="0"/>
              <a:t>r : </a:t>
            </a:r>
            <a:r>
              <a:rPr lang="tr-TR" dirty="0"/>
              <a:t>mıknatıs merkezinin konumu</a:t>
            </a:r>
          </a:p>
          <a:p>
            <a:pPr marL="742950" lvl="1" indent="-285750">
              <a:buFont typeface="Arial" panose="020B0604020202020204" pitchFamily="34" charset="0"/>
              <a:buChar char="•"/>
            </a:pPr>
            <a:r>
              <a:rPr lang="tr-TR" b="1" dirty="0"/>
              <a:t>R : </a:t>
            </a:r>
            <a:r>
              <a:rPr lang="tr-TR" dirty="0"/>
              <a:t>mıknatısın yarıçapı</a:t>
            </a:r>
          </a:p>
          <a:p>
            <a:pPr marL="742950" lvl="1" indent="-285750">
              <a:buFont typeface="Arial" panose="020B0604020202020204" pitchFamily="34" charset="0"/>
              <a:buChar char="•"/>
            </a:pPr>
            <a:r>
              <a:rPr lang="tr-TR" b="1" dirty="0"/>
              <a:t>B : </a:t>
            </a:r>
            <a:r>
              <a:rPr lang="tr-TR" dirty="0"/>
              <a:t>mıknatıs içindeki manyetik alan (mıknatıs içinde eşit ve taşmayan bir yapıda olduğu varsayıldı)</a:t>
            </a:r>
            <a:endParaRPr lang="tr-TR" b="1" dirty="0"/>
          </a:p>
        </p:txBody>
      </p:sp>
      <p:pic>
        <p:nvPicPr>
          <p:cNvPr id="8" name="Picture 7">
            <a:extLst>
              <a:ext uri="{FF2B5EF4-FFF2-40B4-BE49-F238E27FC236}">
                <a16:creationId xmlns:a16="http://schemas.microsoft.com/office/drawing/2014/main" id="{B149B2D3-A27E-ED57-DBDA-72DE0BB5CDC7}"/>
              </a:ext>
            </a:extLst>
          </p:cNvPr>
          <p:cNvPicPr>
            <a:picLocks noChangeAspect="1"/>
          </p:cNvPicPr>
          <p:nvPr/>
        </p:nvPicPr>
        <p:blipFill>
          <a:blip r:embed="rId2"/>
          <a:stretch>
            <a:fillRect/>
          </a:stretch>
        </p:blipFill>
        <p:spPr>
          <a:xfrm>
            <a:off x="6555352" y="1772816"/>
            <a:ext cx="5042562" cy="3997646"/>
          </a:xfrm>
          <a:prstGeom prst="rect">
            <a:avLst/>
          </a:prstGeom>
        </p:spPr>
      </p:pic>
      <p:sp>
        <p:nvSpPr>
          <p:cNvPr id="9" name="TextBox 8">
            <a:extLst>
              <a:ext uri="{FF2B5EF4-FFF2-40B4-BE49-F238E27FC236}">
                <a16:creationId xmlns:a16="http://schemas.microsoft.com/office/drawing/2014/main" id="{CCDCC378-BEDB-DBE3-E707-EABE0634C71D}"/>
              </a:ext>
            </a:extLst>
          </p:cNvPr>
          <p:cNvSpPr txBox="1"/>
          <p:nvPr/>
        </p:nvSpPr>
        <p:spPr>
          <a:xfrm>
            <a:off x="7686540" y="5800814"/>
            <a:ext cx="2780185" cy="369332"/>
          </a:xfrm>
          <a:prstGeom prst="rect">
            <a:avLst/>
          </a:prstGeom>
          <a:noFill/>
        </p:spPr>
        <p:txBody>
          <a:bodyPr wrap="none" rtlCol="0">
            <a:spAutoFit/>
          </a:bodyPr>
          <a:lstStyle/>
          <a:p>
            <a:r>
              <a:rPr lang="tr-TR" b="1" dirty="0"/>
              <a:t>e-EM</a:t>
            </a:r>
            <a:r>
              <a:rPr lang="tr-TR" dirty="0"/>
              <a:t> interaction logic in 3D</a:t>
            </a:r>
          </a:p>
        </p:txBody>
      </p:sp>
      <p:sp>
        <p:nvSpPr>
          <p:cNvPr id="2" name="Slide Number Placeholder 1">
            <a:extLst>
              <a:ext uri="{FF2B5EF4-FFF2-40B4-BE49-F238E27FC236}">
                <a16:creationId xmlns:a16="http://schemas.microsoft.com/office/drawing/2014/main" id="{4D072A49-DBEA-9C26-F892-280166A0EDD8}"/>
              </a:ext>
            </a:extLst>
          </p:cNvPr>
          <p:cNvSpPr>
            <a:spLocks noGrp="1"/>
          </p:cNvSpPr>
          <p:nvPr>
            <p:ph type="sldNum" sz="quarter" idx="12"/>
          </p:nvPr>
        </p:nvSpPr>
        <p:spPr/>
        <p:txBody>
          <a:bodyPr/>
          <a:lstStyle/>
          <a:p>
            <a:fld id="{B67BF8F8-67F3-499B-A441-62C75F4E249C}" type="slidenum">
              <a:rPr lang="tr-TR" smtClean="0"/>
              <a:t>20</a:t>
            </a:fld>
            <a:endParaRPr lang="tr-TR"/>
          </a:p>
        </p:txBody>
      </p:sp>
    </p:spTree>
    <p:extLst>
      <p:ext uri="{BB962C8B-B14F-4D97-AF65-F5344CB8AC3E}">
        <p14:creationId xmlns:p14="http://schemas.microsoft.com/office/powerpoint/2010/main" val="40191210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E00B75-97AE-4AF7-2DD1-05F7416A696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BB5A6253-A60F-0B6D-170E-D7F9824037FD}"/>
              </a:ext>
            </a:extLst>
          </p:cNvPr>
          <p:cNvSpPr txBox="1"/>
          <p:nvPr/>
        </p:nvSpPr>
        <p:spPr>
          <a:xfrm>
            <a:off x="5056315" y="939935"/>
            <a:ext cx="2079369" cy="461665"/>
          </a:xfrm>
          <a:prstGeom prst="rect">
            <a:avLst/>
          </a:prstGeom>
          <a:noFill/>
        </p:spPr>
        <p:txBody>
          <a:bodyPr wrap="square">
            <a:spAutoFit/>
          </a:bodyPr>
          <a:lstStyle/>
          <a:p>
            <a:pPr defTabSz="480060">
              <a:spcAft>
                <a:spcPts val="600"/>
              </a:spcAft>
            </a:pPr>
            <a:r>
              <a:rPr lang="tr-TR" sz="2400" b="1" dirty="0"/>
              <a:t>Görselleştirme</a:t>
            </a:r>
            <a:endParaRPr lang="tr-TR" sz="2000" b="1" dirty="0"/>
          </a:p>
        </p:txBody>
      </p:sp>
      <p:sp>
        <p:nvSpPr>
          <p:cNvPr id="6" name="TextBox 5">
            <a:extLst>
              <a:ext uri="{FF2B5EF4-FFF2-40B4-BE49-F238E27FC236}">
                <a16:creationId xmlns:a16="http://schemas.microsoft.com/office/drawing/2014/main" id="{C6B0C01A-EF9E-3285-581A-18FA2DB1C2F4}"/>
              </a:ext>
            </a:extLst>
          </p:cNvPr>
          <p:cNvSpPr txBox="1"/>
          <p:nvPr/>
        </p:nvSpPr>
        <p:spPr>
          <a:xfrm>
            <a:off x="3285200" y="1569885"/>
            <a:ext cx="5696425" cy="369332"/>
          </a:xfrm>
          <a:prstGeom prst="rect">
            <a:avLst/>
          </a:prstGeom>
          <a:noFill/>
        </p:spPr>
        <p:txBody>
          <a:bodyPr wrap="square" rtlCol="0">
            <a:spAutoFit/>
          </a:bodyPr>
          <a:lstStyle/>
          <a:p>
            <a:r>
              <a:rPr lang="tr-TR" dirty="0"/>
              <a:t>Hızlanma düzlemini görselleştirmek üzere</a:t>
            </a:r>
            <a:r>
              <a:rPr lang="tr-TR" b="1" dirty="0"/>
              <a:t> Gnuplot </a:t>
            </a:r>
            <a:r>
              <a:rPr lang="tr-TR" dirty="0"/>
              <a:t>eklendi.</a:t>
            </a:r>
          </a:p>
        </p:txBody>
      </p:sp>
      <p:pic>
        <p:nvPicPr>
          <p:cNvPr id="8" name="Picture 7" descr="A diagram of a field magnet bunch&#10;&#10;Description automatically generated">
            <a:extLst>
              <a:ext uri="{FF2B5EF4-FFF2-40B4-BE49-F238E27FC236}">
                <a16:creationId xmlns:a16="http://schemas.microsoft.com/office/drawing/2014/main" id="{D3CEF71F-A486-0628-BA30-A2FBA1B07B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169" y="2476834"/>
            <a:ext cx="5030778" cy="3784874"/>
          </a:xfrm>
          <a:prstGeom prst="rect">
            <a:avLst/>
          </a:prstGeom>
        </p:spPr>
      </p:pic>
      <p:pic>
        <p:nvPicPr>
          <p:cNvPr id="10" name="Picture 9" descr="A diagram of a circular object with a circle with arrows&#10;&#10;Description automatically generated with medium confidence">
            <a:extLst>
              <a:ext uri="{FF2B5EF4-FFF2-40B4-BE49-F238E27FC236}">
                <a16:creationId xmlns:a16="http://schemas.microsoft.com/office/drawing/2014/main" id="{7CBBB2CA-337C-756F-8730-164779F7EB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5873" y="2476834"/>
            <a:ext cx="5051762" cy="3784874"/>
          </a:xfrm>
          <a:prstGeom prst="rect">
            <a:avLst/>
          </a:prstGeom>
        </p:spPr>
      </p:pic>
      <p:sp>
        <p:nvSpPr>
          <p:cNvPr id="12" name="TextBox 11">
            <a:extLst>
              <a:ext uri="{FF2B5EF4-FFF2-40B4-BE49-F238E27FC236}">
                <a16:creationId xmlns:a16="http://schemas.microsoft.com/office/drawing/2014/main" id="{F8771CF8-1660-431C-1E33-6605BBBA902A}"/>
              </a:ext>
            </a:extLst>
          </p:cNvPr>
          <p:cNvSpPr txBox="1"/>
          <p:nvPr/>
        </p:nvSpPr>
        <p:spPr>
          <a:xfrm>
            <a:off x="5243586" y="3218549"/>
            <a:ext cx="1779654" cy="2031325"/>
          </a:xfrm>
          <a:prstGeom prst="rect">
            <a:avLst/>
          </a:prstGeom>
          <a:noFill/>
        </p:spPr>
        <p:txBody>
          <a:bodyPr wrap="none" rtlCol="0">
            <a:spAutoFit/>
          </a:bodyPr>
          <a:lstStyle/>
          <a:p>
            <a:pPr marL="285750" indent="-285750">
              <a:buFont typeface="Arial" panose="020B0604020202020204" pitchFamily="34" charset="0"/>
              <a:buChar char="•"/>
            </a:pPr>
            <a:r>
              <a:rPr lang="tr-TR" b="1" dirty="0"/>
              <a:t>P</a:t>
            </a:r>
            <a:r>
              <a:rPr lang="tr-TR" dirty="0"/>
              <a:t> = 12kW</a:t>
            </a:r>
          </a:p>
          <a:p>
            <a:pPr marL="285750" indent="-285750">
              <a:buFont typeface="Arial" panose="020B0604020202020204" pitchFamily="34" charset="0"/>
              <a:buChar char="•"/>
            </a:pPr>
            <a:r>
              <a:rPr lang="tr-TR" b="1" i="1" dirty="0"/>
              <a:t>f </a:t>
            </a:r>
            <a:r>
              <a:rPr lang="tr-TR" dirty="0"/>
              <a:t>= 107.5 MHz</a:t>
            </a:r>
          </a:p>
          <a:p>
            <a:pPr marL="285750" indent="-285750">
              <a:buFont typeface="Arial" panose="020B0604020202020204" pitchFamily="34" charset="0"/>
              <a:buChar char="•"/>
            </a:pPr>
            <a:r>
              <a:rPr lang="tr-TR" b="1" dirty="0"/>
              <a:t>T</a:t>
            </a:r>
            <a:r>
              <a:rPr lang="tr-TR" dirty="0"/>
              <a:t> = 9.3 ns</a:t>
            </a:r>
          </a:p>
          <a:p>
            <a:pPr marL="285750" indent="-285750">
              <a:buFont typeface="Arial" panose="020B0604020202020204" pitchFamily="34" charset="0"/>
              <a:buChar char="•"/>
            </a:pPr>
            <a:r>
              <a:rPr lang="tr-TR" b="1" dirty="0"/>
              <a:t>R1</a:t>
            </a:r>
            <a:r>
              <a:rPr lang="tr-TR" dirty="0"/>
              <a:t> = 0.188 m</a:t>
            </a:r>
          </a:p>
          <a:p>
            <a:pPr marL="285750" indent="-285750">
              <a:buFont typeface="Arial" panose="020B0604020202020204" pitchFamily="34" charset="0"/>
              <a:buChar char="•"/>
            </a:pPr>
            <a:r>
              <a:rPr lang="tr-TR" b="1" dirty="0"/>
              <a:t>R2</a:t>
            </a:r>
            <a:r>
              <a:rPr lang="tr-TR" dirty="0"/>
              <a:t> = 0.753 m</a:t>
            </a:r>
          </a:p>
          <a:p>
            <a:pPr marL="285750" indent="-285750">
              <a:buFont typeface="Arial" panose="020B0604020202020204" pitchFamily="34" charset="0"/>
              <a:buChar char="•"/>
            </a:pPr>
            <a:r>
              <a:rPr lang="tr-TR" b="1" dirty="0"/>
              <a:t>tg</a:t>
            </a:r>
            <a:r>
              <a:rPr lang="tr-TR" dirty="0"/>
              <a:t> = 1 ns</a:t>
            </a:r>
          </a:p>
          <a:p>
            <a:pPr marL="285750" indent="-285750">
              <a:buFont typeface="Arial" panose="020B0604020202020204" pitchFamily="34" charset="0"/>
              <a:buChar char="•"/>
            </a:pPr>
            <a:r>
              <a:rPr lang="tr-TR" b="1" dirty="0"/>
              <a:t>Ein</a:t>
            </a:r>
            <a:r>
              <a:rPr lang="tr-TR" dirty="0"/>
              <a:t> = 40 keV</a:t>
            </a:r>
          </a:p>
        </p:txBody>
      </p:sp>
      <p:sp>
        <p:nvSpPr>
          <p:cNvPr id="13" name="TextBox 12">
            <a:extLst>
              <a:ext uri="{FF2B5EF4-FFF2-40B4-BE49-F238E27FC236}">
                <a16:creationId xmlns:a16="http://schemas.microsoft.com/office/drawing/2014/main" id="{1D44C0E6-61AA-3B68-AE62-02C90B91DB20}"/>
              </a:ext>
            </a:extLst>
          </p:cNvPr>
          <p:cNvSpPr txBox="1"/>
          <p:nvPr/>
        </p:nvSpPr>
        <p:spPr>
          <a:xfrm>
            <a:off x="2279576" y="6330226"/>
            <a:ext cx="993670" cy="369332"/>
          </a:xfrm>
          <a:prstGeom prst="rect">
            <a:avLst/>
          </a:prstGeom>
          <a:noFill/>
        </p:spPr>
        <p:txBody>
          <a:bodyPr wrap="none" rtlCol="0">
            <a:spAutoFit/>
          </a:bodyPr>
          <a:lstStyle/>
          <a:p>
            <a:r>
              <a:rPr lang="tr-TR" b="1" dirty="0"/>
              <a:t>Tg</a:t>
            </a:r>
            <a:r>
              <a:rPr lang="tr-TR" dirty="0"/>
              <a:t> = 5 ns</a:t>
            </a:r>
          </a:p>
        </p:txBody>
      </p:sp>
      <p:sp>
        <p:nvSpPr>
          <p:cNvPr id="14" name="TextBox 13">
            <a:extLst>
              <a:ext uri="{FF2B5EF4-FFF2-40B4-BE49-F238E27FC236}">
                <a16:creationId xmlns:a16="http://schemas.microsoft.com/office/drawing/2014/main" id="{BEBEBB56-8165-CD77-C1E1-09A3184367A1}"/>
              </a:ext>
            </a:extLst>
          </p:cNvPr>
          <p:cNvSpPr txBox="1"/>
          <p:nvPr/>
        </p:nvSpPr>
        <p:spPr>
          <a:xfrm>
            <a:off x="8994919" y="6155566"/>
            <a:ext cx="1168397" cy="369332"/>
          </a:xfrm>
          <a:prstGeom prst="rect">
            <a:avLst/>
          </a:prstGeom>
          <a:noFill/>
        </p:spPr>
        <p:txBody>
          <a:bodyPr wrap="none" rtlCol="0">
            <a:spAutoFit/>
          </a:bodyPr>
          <a:lstStyle/>
          <a:p>
            <a:r>
              <a:rPr lang="tr-TR" b="1" dirty="0"/>
              <a:t>Tg</a:t>
            </a:r>
            <a:r>
              <a:rPr lang="tr-TR" dirty="0"/>
              <a:t> = 9.3 ns</a:t>
            </a:r>
          </a:p>
        </p:txBody>
      </p:sp>
      <p:sp>
        <p:nvSpPr>
          <p:cNvPr id="2" name="Slide Number Placeholder 1">
            <a:extLst>
              <a:ext uri="{FF2B5EF4-FFF2-40B4-BE49-F238E27FC236}">
                <a16:creationId xmlns:a16="http://schemas.microsoft.com/office/drawing/2014/main" id="{0ED2C050-474F-8075-E1B1-2E95A84420CE}"/>
              </a:ext>
            </a:extLst>
          </p:cNvPr>
          <p:cNvSpPr>
            <a:spLocks noGrp="1"/>
          </p:cNvSpPr>
          <p:nvPr>
            <p:ph type="sldNum" sz="quarter" idx="12"/>
          </p:nvPr>
        </p:nvSpPr>
        <p:spPr/>
        <p:txBody>
          <a:bodyPr/>
          <a:lstStyle/>
          <a:p>
            <a:fld id="{B67BF8F8-67F3-499B-A441-62C75F4E249C}" type="slidenum">
              <a:rPr lang="tr-TR" smtClean="0"/>
              <a:t>21</a:t>
            </a:fld>
            <a:endParaRPr lang="tr-TR"/>
          </a:p>
        </p:txBody>
      </p:sp>
    </p:spTree>
    <p:extLst>
      <p:ext uri="{BB962C8B-B14F-4D97-AF65-F5344CB8AC3E}">
        <p14:creationId xmlns:p14="http://schemas.microsoft.com/office/powerpoint/2010/main" val="3496912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9E8741-91D8-A73B-90C6-DCA50D036547}"/>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9A48E6C5-A780-21F4-A506-E0E793088553}"/>
              </a:ext>
            </a:extLst>
          </p:cNvPr>
          <p:cNvSpPr txBox="1"/>
          <p:nvPr/>
        </p:nvSpPr>
        <p:spPr>
          <a:xfrm>
            <a:off x="4280820" y="963440"/>
            <a:ext cx="3630360" cy="461665"/>
          </a:xfrm>
          <a:prstGeom prst="rect">
            <a:avLst/>
          </a:prstGeom>
          <a:noFill/>
        </p:spPr>
        <p:txBody>
          <a:bodyPr wrap="square">
            <a:spAutoFit/>
          </a:bodyPr>
          <a:lstStyle/>
          <a:p>
            <a:pPr defTabSz="480060">
              <a:spcAft>
                <a:spcPts val="600"/>
              </a:spcAft>
            </a:pPr>
            <a:r>
              <a:rPr lang="tr-TR" sz="2400" b="1" dirty="0"/>
              <a:t>Manyetik Alanda Hızlanma</a:t>
            </a:r>
            <a:endParaRPr lang="tr-TR" sz="2000" b="1" dirty="0"/>
          </a:p>
        </p:txBody>
      </p:sp>
      <p:sp>
        <p:nvSpPr>
          <p:cNvPr id="6" name="TextBox 5">
            <a:extLst>
              <a:ext uri="{FF2B5EF4-FFF2-40B4-BE49-F238E27FC236}">
                <a16:creationId xmlns:a16="http://schemas.microsoft.com/office/drawing/2014/main" id="{47AC04FC-8F98-55D3-EA24-C1B597A4CC4B}"/>
              </a:ext>
            </a:extLst>
          </p:cNvPr>
          <p:cNvSpPr txBox="1"/>
          <p:nvPr/>
        </p:nvSpPr>
        <p:spPr>
          <a:xfrm>
            <a:off x="695400" y="2273108"/>
            <a:ext cx="5256583" cy="3970318"/>
          </a:xfrm>
          <a:prstGeom prst="rect">
            <a:avLst/>
          </a:prstGeom>
          <a:noFill/>
        </p:spPr>
        <p:txBody>
          <a:bodyPr wrap="square" rtlCol="0">
            <a:spAutoFit/>
          </a:bodyPr>
          <a:lstStyle/>
          <a:p>
            <a:pPr marL="285750" indent="-285750">
              <a:buFont typeface="Arial" panose="020B0604020202020204" pitchFamily="34" charset="0"/>
              <a:buChar char="•"/>
            </a:pPr>
            <a:r>
              <a:rPr lang="tr-TR" dirty="0"/>
              <a:t>e-B etkileşimleri sırasında enerji kazanımı gözlendi</a:t>
            </a:r>
          </a:p>
          <a:p>
            <a:pPr marL="285750" indent="-285750">
              <a:buFont typeface="Arial" panose="020B0604020202020204" pitchFamily="34" charset="0"/>
              <a:buChar char="•"/>
            </a:pPr>
            <a:r>
              <a:rPr lang="tr-TR" dirty="0"/>
              <a:t>Bu sorunun sebepleri ve muhtemel çözümleri araştırılmaya başlandı</a:t>
            </a:r>
          </a:p>
          <a:p>
            <a:pPr marL="285750" indent="-285750">
              <a:buFont typeface="Arial" panose="020B0604020202020204" pitchFamily="34" charset="0"/>
              <a:buChar char="•"/>
            </a:pPr>
            <a:r>
              <a:rPr lang="tr-TR" dirty="0"/>
              <a:t>Bir test ortamı belirlendi</a:t>
            </a:r>
          </a:p>
          <a:p>
            <a:pPr marL="742950" lvl="1" indent="-285750">
              <a:buFont typeface="Wingdings" panose="05000000000000000000" pitchFamily="2" charset="2"/>
              <a:buChar char="v"/>
            </a:pPr>
            <a:r>
              <a:rPr lang="tr-TR" dirty="0"/>
              <a:t>1 MeV enerjiye sahip 100 elektron</a:t>
            </a:r>
          </a:p>
          <a:p>
            <a:pPr marL="742950" lvl="1" indent="-285750">
              <a:buFont typeface="Wingdings" panose="05000000000000000000" pitchFamily="2" charset="2"/>
              <a:buChar char="v"/>
            </a:pPr>
            <a:r>
              <a:rPr lang="tr-TR" dirty="0"/>
              <a:t>x &gt; 0.05 m de bulunan düzgün manyetik alan   ( B = 0.1 T )</a:t>
            </a:r>
          </a:p>
          <a:p>
            <a:pPr marL="285750" indent="-285750">
              <a:buFont typeface="Arial" panose="020B0604020202020204" pitchFamily="34" charset="0"/>
              <a:buChar char="•"/>
            </a:pPr>
            <a:r>
              <a:rPr lang="tr-TR" dirty="0"/>
              <a:t>dt = 0.01 ns de yapılan doğrulama simülasyonunda manyetik alan içerisinde 2.783 MeV enerji kazanımı gözlendi</a:t>
            </a:r>
          </a:p>
          <a:p>
            <a:pPr marL="285750" indent="-285750">
              <a:buFont typeface="Arial" panose="020B0604020202020204" pitchFamily="34" charset="0"/>
              <a:buChar char="•"/>
            </a:pPr>
            <a:r>
              <a:rPr lang="tr-TR" dirty="0"/>
              <a:t>Bu aşamaya kadar</a:t>
            </a:r>
            <a:r>
              <a:rPr lang="tr-TR" b="1" dirty="0"/>
              <a:t> </a:t>
            </a:r>
            <a:r>
              <a:rPr lang="tr-TR" dirty="0"/>
              <a:t>sadeliği ve implemente etmesi basit olduğundan </a:t>
            </a:r>
            <a:r>
              <a:rPr lang="tr-TR" b="1" dirty="0"/>
              <a:t>Leapfrog</a:t>
            </a:r>
            <a:r>
              <a:rPr lang="tr-TR" dirty="0"/>
              <a:t> yöntemi kullanılıyordu </a:t>
            </a:r>
          </a:p>
          <a:p>
            <a:pPr marL="285750" indent="-285750">
              <a:buFont typeface="Arial" panose="020B0604020202020204" pitchFamily="34" charset="0"/>
              <a:buChar char="•"/>
            </a:pPr>
            <a:r>
              <a:rPr lang="tr-TR" dirty="0"/>
              <a:t>Problemin </a:t>
            </a:r>
            <a:r>
              <a:rPr lang="tr-TR" b="1" dirty="0"/>
              <a:t>Leapfrog’</a:t>
            </a:r>
            <a:r>
              <a:rPr lang="tr-TR" dirty="0"/>
              <a:t>dan kaynaklanma ihtimalini test etmek için</a:t>
            </a:r>
            <a:r>
              <a:rPr lang="tr-TR" b="1" dirty="0"/>
              <a:t> RK4 </a:t>
            </a:r>
            <a:r>
              <a:rPr lang="tr-TR" dirty="0"/>
              <a:t>yöntemi entegre edildi</a:t>
            </a:r>
          </a:p>
        </p:txBody>
      </p:sp>
      <p:pic>
        <p:nvPicPr>
          <p:cNvPr id="8" name="Picture 7" descr="A graph of magnets bunch&#10;&#10;Description automatically generated">
            <a:extLst>
              <a:ext uri="{FF2B5EF4-FFF2-40B4-BE49-F238E27FC236}">
                <a16:creationId xmlns:a16="http://schemas.microsoft.com/office/drawing/2014/main" id="{58F6E851-CE37-196E-BC2D-C87074F395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9976" y="1707773"/>
            <a:ext cx="6460701" cy="4823991"/>
          </a:xfrm>
          <a:prstGeom prst="rect">
            <a:avLst/>
          </a:prstGeom>
        </p:spPr>
      </p:pic>
      <p:sp>
        <p:nvSpPr>
          <p:cNvPr id="2" name="Slide Number Placeholder 1">
            <a:extLst>
              <a:ext uri="{FF2B5EF4-FFF2-40B4-BE49-F238E27FC236}">
                <a16:creationId xmlns:a16="http://schemas.microsoft.com/office/drawing/2014/main" id="{447CC791-97CD-558F-8A1A-5A7D1BEC8376}"/>
              </a:ext>
            </a:extLst>
          </p:cNvPr>
          <p:cNvSpPr>
            <a:spLocks noGrp="1"/>
          </p:cNvSpPr>
          <p:nvPr>
            <p:ph type="sldNum" sz="quarter" idx="12"/>
          </p:nvPr>
        </p:nvSpPr>
        <p:spPr/>
        <p:txBody>
          <a:bodyPr/>
          <a:lstStyle/>
          <a:p>
            <a:fld id="{B67BF8F8-67F3-499B-A441-62C75F4E249C}" type="slidenum">
              <a:rPr lang="tr-TR" smtClean="0"/>
              <a:t>22</a:t>
            </a:fld>
            <a:endParaRPr lang="tr-TR"/>
          </a:p>
        </p:txBody>
      </p:sp>
    </p:spTree>
    <p:extLst>
      <p:ext uri="{BB962C8B-B14F-4D97-AF65-F5344CB8AC3E}">
        <p14:creationId xmlns:p14="http://schemas.microsoft.com/office/powerpoint/2010/main" val="2574631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01294E-F89C-683A-3D36-43B1B81F4B08}"/>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277A1BA8-E7E2-A9DB-2EA5-6B9D769C5EF0}"/>
              </a:ext>
            </a:extLst>
          </p:cNvPr>
          <p:cNvSpPr txBox="1"/>
          <p:nvPr/>
        </p:nvSpPr>
        <p:spPr>
          <a:xfrm>
            <a:off x="4292185" y="938538"/>
            <a:ext cx="3603635" cy="461665"/>
          </a:xfrm>
          <a:prstGeom prst="rect">
            <a:avLst/>
          </a:prstGeom>
          <a:noFill/>
        </p:spPr>
        <p:txBody>
          <a:bodyPr wrap="square">
            <a:spAutoFit/>
          </a:bodyPr>
          <a:lstStyle/>
          <a:p>
            <a:pPr defTabSz="480060">
              <a:spcAft>
                <a:spcPts val="600"/>
              </a:spcAft>
            </a:pPr>
            <a:r>
              <a:rPr lang="tr-TR" sz="2400" b="1" dirty="0"/>
              <a:t>Manyetik Alanda Hızlanma</a:t>
            </a:r>
            <a:endParaRPr lang="tr-TR" sz="2000" b="1" dirty="0"/>
          </a:p>
        </p:txBody>
      </p:sp>
      <p:sp>
        <p:nvSpPr>
          <p:cNvPr id="6" name="TextBox 5">
            <a:extLst>
              <a:ext uri="{FF2B5EF4-FFF2-40B4-BE49-F238E27FC236}">
                <a16:creationId xmlns:a16="http://schemas.microsoft.com/office/drawing/2014/main" id="{FF74999E-A2F9-460C-BE9B-FB2B8A864E44}"/>
              </a:ext>
            </a:extLst>
          </p:cNvPr>
          <p:cNvSpPr txBox="1"/>
          <p:nvPr/>
        </p:nvSpPr>
        <p:spPr>
          <a:xfrm>
            <a:off x="768793" y="1437768"/>
            <a:ext cx="5256583" cy="369332"/>
          </a:xfrm>
          <a:prstGeom prst="rect">
            <a:avLst/>
          </a:prstGeom>
          <a:noFill/>
        </p:spPr>
        <p:txBody>
          <a:bodyPr wrap="square" rtlCol="0">
            <a:spAutoFit/>
          </a:bodyPr>
          <a:lstStyle/>
          <a:p>
            <a:pPr marL="285750" indent="-285750">
              <a:buFont typeface="Arial" panose="020B0604020202020204" pitchFamily="34" charset="0"/>
              <a:buChar char="•"/>
            </a:pPr>
            <a:r>
              <a:rPr lang="tr-TR" b="1" dirty="0"/>
              <a:t>Leapfrog</a:t>
            </a:r>
            <a:r>
              <a:rPr lang="tr-TR" dirty="0"/>
              <a:t> ve </a:t>
            </a:r>
            <a:r>
              <a:rPr lang="tr-TR" b="1" dirty="0"/>
              <a:t>RK4 </a:t>
            </a:r>
            <a:r>
              <a:rPr lang="tr-TR" dirty="0"/>
              <a:t>farklı </a:t>
            </a:r>
            <a:r>
              <a:rPr lang="tr-TR" b="1" i="1" dirty="0"/>
              <a:t>dt </a:t>
            </a:r>
            <a:r>
              <a:rPr lang="tr-TR" dirty="0"/>
              <a:t>değerlerinde test edildi</a:t>
            </a:r>
            <a:endParaRPr lang="tr-TR" b="1" i="1" dirty="0"/>
          </a:p>
        </p:txBody>
      </p:sp>
      <p:pic>
        <p:nvPicPr>
          <p:cNvPr id="10" name="Picture 9" descr="A graph of a graph with a number of arrows&#10;&#10;Description automatically generated with medium confidence">
            <a:extLst>
              <a:ext uri="{FF2B5EF4-FFF2-40B4-BE49-F238E27FC236}">
                <a16:creationId xmlns:a16="http://schemas.microsoft.com/office/drawing/2014/main" id="{32D4AEE5-C824-F0F7-8802-E362DD979E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054" y="2348879"/>
            <a:ext cx="4844378" cy="3289735"/>
          </a:xfrm>
          <a:prstGeom prst="rect">
            <a:avLst/>
          </a:prstGeom>
        </p:spPr>
      </p:pic>
      <p:pic>
        <p:nvPicPr>
          <p:cNvPr id="12" name="Picture 11" descr="A graph of a leap frog&#10;&#10;Description automatically generated">
            <a:extLst>
              <a:ext uri="{FF2B5EF4-FFF2-40B4-BE49-F238E27FC236}">
                <a16:creationId xmlns:a16="http://schemas.microsoft.com/office/drawing/2014/main" id="{0801F2F5-A0E3-8D82-56B2-823122A50E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0096" y="2348879"/>
            <a:ext cx="4795273" cy="3256388"/>
          </a:xfrm>
          <a:prstGeom prst="rect">
            <a:avLst/>
          </a:prstGeom>
        </p:spPr>
      </p:pic>
      <p:sp>
        <p:nvSpPr>
          <p:cNvPr id="14" name="TextBox 13">
            <a:extLst>
              <a:ext uri="{FF2B5EF4-FFF2-40B4-BE49-F238E27FC236}">
                <a16:creationId xmlns:a16="http://schemas.microsoft.com/office/drawing/2014/main" id="{AC42E6AA-9789-066F-AF22-7DFDFAF16903}"/>
              </a:ext>
            </a:extLst>
          </p:cNvPr>
          <p:cNvSpPr txBox="1"/>
          <p:nvPr/>
        </p:nvSpPr>
        <p:spPr>
          <a:xfrm>
            <a:off x="6199737" y="1388879"/>
            <a:ext cx="5256583" cy="923330"/>
          </a:xfrm>
          <a:prstGeom prst="rect">
            <a:avLst/>
          </a:prstGeom>
          <a:noFill/>
        </p:spPr>
        <p:txBody>
          <a:bodyPr wrap="square">
            <a:spAutoFit/>
          </a:bodyPr>
          <a:lstStyle/>
          <a:p>
            <a:pPr marL="285750" indent="-285750">
              <a:buFont typeface="Arial" panose="020B0604020202020204" pitchFamily="34" charset="0"/>
              <a:buChar char="•"/>
            </a:pPr>
            <a:r>
              <a:rPr lang="tr-TR" dirty="0"/>
              <a:t>Her test ortamı 10 kez çalıştırılarak işletim sistemi zamanlayıcısı kaynaklı simülasyon süresi sapmaları azaltılmak hedeflendi.</a:t>
            </a:r>
          </a:p>
        </p:txBody>
      </p:sp>
      <p:sp>
        <p:nvSpPr>
          <p:cNvPr id="15" name="TextBox 14">
            <a:extLst>
              <a:ext uri="{FF2B5EF4-FFF2-40B4-BE49-F238E27FC236}">
                <a16:creationId xmlns:a16="http://schemas.microsoft.com/office/drawing/2014/main" id="{77799926-B0A5-9456-1F9B-3DAA72980FB4}"/>
              </a:ext>
            </a:extLst>
          </p:cNvPr>
          <p:cNvSpPr txBox="1"/>
          <p:nvPr/>
        </p:nvSpPr>
        <p:spPr>
          <a:xfrm>
            <a:off x="768793" y="1843211"/>
            <a:ext cx="3802869" cy="646331"/>
          </a:xfrm>
          <a:prstGeom prst="rect">
            <a:avLst/>
          </a:prstGeom>
          <a:noFill/>
        </p:spPr>
        <p:txBody>
          <a:bodyPr wrap="square">
            <a:spAutoFit/>
          </a:bodyPr>
          <a:lstStyle/>
          <a:p>
            <a:pPr marL="285750" indent="-285750">
              <a:buFont typeface="Arial" panose="020B0604020202020204" pitchFamily="34" charset="0"/>
              <a:buChar char="•"/>
            </a:pPr>
            <a:r>
              <a:rPr lang="tr-TR" dirty="0"/>
              <a:t>Testler Apple M1 CPU kullanılarak gerçekleştirildi</a:t>
            </a:r>
          </a:p>
        </p:txBody>
      </p:sp>
      <p:sp>
        <p:nvSpPr>
          <p:cNvPr id="2" name="Slide Number Placeholder 1">
            <a:extLst>
              <a:ext uri="{FF2B5EF4-FFF2-40B4-BE49-F238E27FC236}">
                <a16:creationId xmlns:a16="http://schemas.microsoft.com/office/drawing/2014/main" id="{BAD5F404-0E7D-3BA1-BFE5-492FE65A8CE0}"/>
              </a:ext>
            </a:extLst>
          </p:cNvPr>
          <p:cNvSpPr>
            <a:spLocks noGrp="1"/>
          </p:cNvSpPr>
          <p:nvPr>
            <p:ph type="sldNum" sz="quarter" idx="12"/>
          </p:nvPr>
        </p:nvSpPr>
        <p:spPr/>
        <p:txBody>
          <a:bodyPr/>
          <a:lstStyle/>
          <a:p>
            <a:fld id="{B67BF8F8-67F3-499B-A441-62C75F4E249C}" type="slidenum">
              <a:rPr lang="tr-TR" smtClean="0"/>
              <a:t>23</a:t>
            </a:fld>
            <a:endParaRPr lang="tr-TR"/>
          </a:p>
        </p:txBody>
      </p:sp>
      <p:pic>
        <p:nvPicPr>
          <p:cNvPr id="3" name="Picture 2">
            <a:extLst>
              <a:ext uri="{FF2B5EF4-FFF2-40B4-BE49-F238E27FC236}">
                <a16:creationId xmlns:a16="http://schemas.microsoft.com/office/drawing/2014/main" id="{CE9D95F5-1CA5-DEFE-8051-6DE14B4B1DB7}"/>
              </a:ext>
            </a:extLst>
          </p:cNvPr>
          <p:cNvPicPr>
            <a:picLocks noChangeAspect="1"/>
          </p:cNvPicPr>
          <p:nvPr/>
        </p:nvPicPr>
        <p:blipFill>
          <a:blip r:embed="rId4"/>
          <a:stretch>
            <a:fillRect/>
          </a:stretch>
        </p:blipFill>
        <p:spPr>
          <a:xfrm>
            <a:off x="5231905" y="5183314"/>
            <a:ext cx="1302368" cy="720080"/>
          </a:xfrm>
          <a:prstGeom prst="rect">
            <a:avLst/>
          </a:prstGeom>
        </p:spPr>
      </p:pic>
      <p:pic>
        <p:nvPicPr>
          <p:cNvPr id="7" name="Picture 6">
            <a:extLst>
              <a:ext uri="{FF2B5EF4-FFF2-40B4-BE49-F238E27FC236}">
                <a16:creationId xmlns:a16="http://schemas.microsoft.com/office/drawing/2014/main" id="{0EFA1D1B-02A2-54B9-6F4B-647132A4D240}"/>
              </a:ext>
            </a:extLst>
          </p:cNvPr>
          <p:cNvPicPr>
            <a:picLocks noChangeAspect="1"/>
          </p:cNvPicPr>
          <p:nvPr/>
        </p:nvPicPr>
        <p:blipFill>
          <a:blip r:embed="rId5"/>
          <a:stretch>
            <a:fillRect/>
          </a:stretch>
        </p:blipFill>
        <p:spPr>
          <a:xfrm>
            <a:off x="4439816" y="6098882"/>
            <a:ext cx="2813029" cy="456624"/>
          </a:xfrm>
          <a:prstGeom prst="rect">
            <a:avLst/>
          </a:prstGeom>
        </p:spPr>
      </p:pic>
    </p:spTree>
    <p:extLst>
      <p:ext uri="{BB962C8B-B14F-4D97-AF65-F5344CB8AC3E}">
        <p14:creationId xmlns:p14="http://schemas.microsoft.com/office/powerpoint/2010/main" val="3261078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64ADA6-7876-4A90-8075-516A75F954D3}"/>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10A038BE-8D3F-FF2E-1D4A-E2310009E886}"/>
              </a:ext>
            </a:extLst>
          </p:cNvPr>
          <p:cNvSpPr txBox="1"/>
          <p:nvPr/>
        </p:nvSpPr>
        <p:spPr>
          <a:xfrm>
            <a:off x="4396322" y="967418"/>
            <a:ext cx="3399356" cy="461665"/>
          </a:xfrm>
          <a:prstGeom prst="rect">
            <a:avLst/>
          </a:prstGeom>
          <a:noFill/>
        </p:spPr>
        <p:txBody>
          <a:bodyPr wrap="square">
            <a:spAutoFit/>
          </a:bodyPr>
          <a:lstStyle/>
          <a:p>
            <a:pPr defTabSz="480060">
              <a:spcAft>
                <a:spcPts val="600"/>
              </a:spcAft>
            </a:pPr>
            <a:r>
              <a:rPr lang="tr-TR" sz="2400" b="1" dirty="0"/>
              <a:t>Elektrik Alanda Hızlanma</a:t>
            </a:r>
            <a:endParaRPr lang="tr-TR" sz="2000" b="1" dirty="0"/>
          </a:p>
        </p:txBody>
      </p:sp>
      <p:sp>
        <p:nvSpPr>
          <p:cNvPr id="6" name="TextBox 5">
            <a:extLst>
              <a:ext uri="{FF2B5EF4-FFF2-40B4-BE49-F238E27FC236}">
                <a16:creationId xmlns:a16="http://schemas.microsoft.com/office/drawing/2014/main" id="{B17E7C30-A6EA-D2EB-4800-2381E5FB40CE}"/>
              </a:ext>
            </a:extLst>
          </p:cNvPr>
          <p:cNvSpPr txBox="1"/>
          <p:nvPr/>
        </p:nvSpPr>
        <p:spPr>
          <a:xfrm>
            <a:off x="3774494" y="1559354"/>
            <a:ext cx="4643012" cy="1754326"/>
          </a:xfrm>
          <a:prstGeom prst="rect">
            <a:avLst/>
          </a:prstGeom>
          <a:noFill/>
        </p:spPr>
        <p:txBody>
          <a:bodyPr wrap="square" rtlCol="0">
            <a:spAutoFit/>
          </a:bodyPr>
          <a:lstStyle/>
          <a:p>
            <a:pPr marL="285750" indent="-285750">
              <a:buFont typeface="Arial" panose="020B0604020202020204" pitchFamily="34" charset="0"/>
              <a:buChar char="•"/>
            </a:pPr>
            <a:r>
              <a:rPr lang="tr-TR" dirty="0"/>
              <a:t>e-B etkileşiminden sonra, e-E etkileşimlerinde test edilmesine karar verildi. </a:t>
            </a:r>
          </a:p>
          <a:p>
            <a:pPr marL="285750" indent="-285750">
              <a:buFont typeface="Arial" panose="020B0604020202020204" pitchFamily="34" charset="0"/>
              <a:buChar char="•"/>
            </a:pPr>
            <a:r>
              <a:rPr lang="tr-TR" dirty="0"/>
              <a:t>İki test ortamı oluşturuldu :</a:t>
            </a:r>
          </a:p>
          <a:p>
            <a:pPr marL="742950" lvl="1" indent="-285750">
              <a:buFont typeface="Wingdings" panose="05000000000000000000" pitchFamily="2" charset="2"/>
              <a:buChar char="v"/>
            </a:pPr>
            <a:r>
              <a:rPr lang="tr-TR" dirty="0"/>
              <a:t>1 MeV  enerji ile (−0.753, 0, 0) m konumundan elektrik alana enjekte edilen 100 elektron</a:t>
            </a:r>
          </a:p>
        </p:txBody>
      </p:sp>
      <p:pic>
        <p:nvPicPr>
          <p:cNvPr id="8" name="Picture 7">
            <a:extLst>
              <a:ext uri="{FF2B5EF4-FFF2-40B4-BE49-F238E27FC236}">
                <a16:creationId xmlns:a16="http://schemas.microsoft.com/office/drawing/2014/main" id="{598227AA-9495-8348-2635-481AF9B1C3D5}"/>
              </a:ext>
            </a:extLst>
          </p:cNvPr>
          <p:cNvPicPr>
            <a:picLocks noChangeAspect="1"/>
          </p:cNvPicPr>
          <p:nvPr/>
        </p:nvPicPr>
        <p:blipFill>
          <a:blip r:embed="rId2"/>
          <a:stretch>
            <a:fillRect/>
          </a:stretch>
        </p:blipFill>
        <p:spPr>
          <a:xfrm>
            <a:off x="191344" y="235582"/>
            <a:ext cx="2639616" cy="2631302"/>
          </a:xfrm>
          <a:prstGeom prst="rect">
            <a:avLst/>
          </a:prstGeom>
        </p:spPr>
      </p:pic>
      <p:pic>
        <p:nvPicPr>
          <p:cNvPr id="10" name="Picture 9">
            <a:extLst>
              <a:ext uri="{FF2B5EF4-FFF2-40B4-BE49-F238E27FC236}">
                <a16:creationId xmlns:a16="http://schemas.microsoft.com/office/drawing/2014/main" id="{09777486-E9C2-C29B-5A1E-F84560614B18}"/>
              </a:ext>
            </a:extLst>
          </p:cNvPr>
          <p:cNvPicPr>
            <a:picLocks noChangeAspect="1"/>
          </p:cNvPicPr>
          <p:nvPr/>
        </p:nvPicPr>
        <p:blipFill>
          <a:blip r:embed="rId3"/>
          <a:stretch>
            <a:fillRect/>
          </a:stretch>
        </p:blipFill>
        <p:spPr>
          <a:xfrm>
            <a:off x="9521080" y="66374"/>
            <a:ext cx="2639616" cy="2607228"/>
          </a:xfrm>
          <a:prstGeom prst="rect">
            <a:avLst/>
          </a:prstGeom>
        </p:spPr>
      </p:pic>
      <p:sp>
        <p:nvSpPr>
          <p:cNvPr id="12" name="TextBox 11">
            <a:extLst>
              <a:ext uri="{FF2B5EF4-FFF2-40B4-BE49-F238E27FC236}">
                <a16:creationId xmlns:a16="http://schemas.microsoft.com/office/drawing/2014/main" id="{9247BC2A-82D0-EE49-0C71-4CE29414B2E5}"/>
              </a:ext>
            </a:extLst>
          </p:cNvPr>
          <p:cNvSpPr txBox="1"/>
          <p:nvPr/>
        </p:nvSpPr>
        <p:spPr>
          <a:xfrm>
            <a:off x="-312712" y="2966897"/>
            <a:ext cx="5345034" cy="954107"/>
          </a:xfrm>
          <a:prstGeom prst="rect">
            <a:avLst/>
          </a:prstGeom>
          <a:noFill/>
        </p:spPr>
        <p:txBody>
          <a:bodyPr wrap="square">
            <a:spAutoFit/>
          </a:bodyPr>
          <a:lstStyle/>
          <a:p>
            <a:pPr lvl="1"/>
            <a:r>
              <a:rPr lang="tr-TR" sz="1400" dirty="0"/>
              <a:t>Setup 1 : </a:t>
            </a:r>
          </a:p>
          <a:p>
            <a:pPr marL="1200150" lvl="2" indent="-285750">
              <a:buFont typeface="Wingdings" panose="05000000000000000000" pitchFamily="2" charset="2"/>
              <a:buChar char="Ø"/>
            </a:pPr>
            <a:r>
              <a:rPr lang="es-ES" sz="1400" dirty="0"/>
              <a:t>E = (−2.65616, 0, 0) MV/m</a:t>
            </a:r>
            <a:r>
              <a:rPr lang="tr-TR" sz="1400" dirty="0"/>
              <a:t> :</a:t>
            </a:r>
            <a:br>
              <a:rPr lang="tr-TR" sz="1400" dirty="0"/>
            </a:br>
            <a:r>
              <a:rPr lang="tr-TR" sz="1400" dirty="0"/>
              <a:t>−0.753 &lt; x &lt; 0.753 , −0.753 &lt; y &lt; 0.753</a:t>
            </a:r>
          </a:p>
          <a:p>
            <a:pPr marL="1200150" lvl="2" indent="-285750">
              <a:buFont typeface="Wingdings" panose="05000000000000000000" pitchFamily="2" charset="2"/>
              <a:buChar char="Ø"/>
            </a:pPr>
            <a:r>
              <a:rPr lang="es-ES" sz="1400" dirty="0"/>
              <a:t>E</a:t>
            </a:r>
            <a:r>
              <a:rPr lang="tr-TR" sz="1400" dirty="0"/>
              <a:t> = 0 dışarıda</a:t>
            </a:r>
          </a:p>
        </p:txBody>
      </p:sp>
      <p:sp>
        <p:nvSpPr>
          <p:cNvPr id="14" name="TextBox 13">
            <a:extLst>
              <a:ext uri="{FF2B5EF4-FFF2-40B4-BE49-F238E27FC236}">
                <a16:creationId xmlns:a16="http://schemas.microsoft.com/office/drawing/2014/main" id="{CBC20D2B-C367-6040-960C-E2517EEA4DF9}"/>
              </a:ext>
            </a:extLst>
          </p:cNvPr>
          <p:cNvSpPr txBox="1"/>
          <p:nvPr/>
        </p:nvSpPr>
        <p:spPr>
          <a:xfrm>
            <a:off x="7536160" y="2951946"/>
            <a:ext cx="5256584" cy="954107"/>
          </a:xfrm>
          <a:prstGeom prst="rect">
            <a:avLst/>
          </a:prstGeom>
          <a:noFill/>
        </p:spPr>
        <p:txBody>
          <a:bodyPr wrap="square">
            <a:spAutoFit/>
          </a:bodyPr>
          <a:lstStyle/>
          <a:p>
            <a:pPr lvl="1"/>
            <a:r>
              <a:rPr lang="tr-TR" sz="1400" dirty="0"/>
              <a:t>Setup 2 : </a:t>
            </a:r>
          </a:p>
          <a:p>
            <a:pPr marL="1200150" lvl="2" indent="-285750">
              <a:buFont typeface="Wingdings" panose="05000000000000000000" pitchFamily="2" charset="2"/>
              <a:buChar char="Ø"/>
            </a:pPr>
            <a:r>
              <a:rPr lang="es-ES" sz="1400" dirty="0"/>
              <a:t>E = </a:t>
            </a:r>
            <a:r>
              <a:rPr lang="tr-TR" sz="1400" dirty="0"/>
              <a:t>(0, −5.31232, 0) </a:t>
            </a:r>
            <a:r>
              <a:rPr lang="es-ES" sz="1400" dirty="0"/>
              <a:t>MV/m</a:t>
            </a:r>
            <a:r>
              <a:rPr lang="tr-TR" sz="1400" dirty="0"/>
              <a:t> :</a:t>
            </a:r>
            <a:br>
              <a:rPr lang="tr-TR" sz="1400" dirty="0"/>
            </a:br>
            <a:r>
              <a:rPr lang="tr-TR" sz="1400" dirty="0"/>
              <a:t>−0.753 &lt; x &lt; 0.753 , −0.753 &lt; y &lt; 0.753</a:t>
            </a:r>
          </a:p>
          <a:p>
            <a:pPr marL="1200150" lvl="2" indent="-285750">
              <a:buFont typeface="Wingdings" panose="05000000000000000000" pitchFamily="2" charset="2"/>
              <a:buChar char="Ø"/>
            </a:pPr>
            <a:r>
              <a:rPr lang="es-ES" sz="1400" dirty="0"/>
              <a:t>E</a:t>
            </a:r>
            <a:r>
              <a:rPr lang="tr-TR" sz="1400" dirty="0"/>
              <a:t> = 0 dışarıda</a:t>
            </a:r>
          </a:p>
        </p:txBody>
      </p:sp>
      <p:sp>
        <p:nvSpPr>
          <p:cNvPr id="2" name="Slide Number Placeholder 1">
            <a:extLst>
              <a:ext uri="{FF2B5EF4-FFF2-40B4-BE49-F238E27FC236}">
                <a16:creationId xmlns:a16="http://schemas.microsoft.com/office/drawing/2014/main" id="{E5E15AE2-54C0-7639-929A-70A1583B9D34}"/>
              </a:ext>
            </a:extLst>
          </p:cNvPr>
          <p:cNvSpPr>
            <a:spLocks noGrp="1"/>
          </p:cNvSpPr>
          <p:nvPr>
            <p:ph type="sldNum" sz="quarter" idx="12"/>
          </p:nvPr>
        </p:nvSpPr>
        <p:spPr/>
        <p:txBody>
          <a:bodyPr/>
          <a:lstStyle/>
          <a:p>
            <a:fld id="{B67BF8F8-67F3-499B-A441-62C75F4E249C}" type="slidenum">
              <a:rPr lang="tr-TR" smtClean="0"/>
              <a:t>24</a:t>
            </a:fld>
            <a:endParaRPr lang="tr-TR"/>
          </a:p>
        </p:txBody>
      </p:sp>
      <p:pic>
        <p:nvPicPr>
          <p:cNvPr id="3" name="Picture 2">
            <a:extLst>
              <a:ext uri="{FF2B5EF4-FFF2-40B4-BE49-F238E27FC236}">
                <a16:creationId xmlns:a16="http://schemas.microsoft.com/office/drawing/2014/main" id="{9C1DDA85-EEEF-5963-33D7-16FFBE0680C7}"/>
              </a:ext>
            </a:extLst>
          </p:cNvPr>
          <p:cNvPicPr>
            <a:picLocks noChangeAspect="1"/>
          </p:cNvPicPr>
          <p:nvPr/>
        </p:nvPicPr>
        <p:blipFill>
          <a:blip r:embed="rId4"/>
          <a:stretch>
            <a:fillRect/>
          </a:stretch>
        </p:blipFill>
        <p:spPr>
          <a:xfrm>
            <a:off x="3598443" y="4097667"/>
            <a:ext cx="2172700" cy="1748599"/>
          </a:xfrm>
          <a:prstGeom prst="rect">
            <a:avLst/>
          </a:prstGeom>
        </p:spPr>
      </p:pic>
      <p:pic>
        <p:nvPicPr>
          <p:cNvPr id="7" name="Picture 6">
            <a:extLst>
              <a:ext uri="{FF2B5EF4-FFF2-40B4-BE49-F238E27FC236}">
                <a16:creationId xmlns:a16="http://schemas.microsoft.com/office/drawing/2014/main" id="{2A8786A9-802D-EA5E-A19A-8811443D0348}"/>
              </a:ext>
            </a:extLst>
          </p:cNvPr>
          <p:cNvPicPr>
            <a:picLocks noChangeAspect="1"/>
          </p:cNvPicPr>
          <p:nvPr/>
        </p:nvPicPr>
        <p:blipFill>
          <a:blip r:embed="rId5"/>
          <a:stretch>
            <a:fillRect/>
          </a:stretch>
        </p:blipFill>
        <p:spPr>
          <a:xfrm>
            <a:off x="6312024" y="4097667"/>
            <a:ext cx="2234684" cy="1748600"/>
          </a:xfrm>
          <a:prstGeom prst="rect">
            <a:avLst/>
          </a:prstGeom>
        </p:spPr>
      </p:pic>
      <p:pic>
        <p:nvPicPr>
          <p:cNvPr id="9" name="Picture 8" descr="A graph of a graph with a number of lines&#10;&#10;Description automatically generated with medium confidence">
            <a:extLst>
              <a:ext uri="{FF2B5EF4-FFF2-40B4-BE49-F238E27FC236}">
                <a16:creationId xmlns:a16="http://schemas.microsoft.com/office/drawing/2014/main" id="{15070AB5-08AA-35A2-102E-2E7317C615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328" y="4097667"/>
            <a:ext cx="3229316" cy="2427677"/>
          </a:xfrm>
          <a:prstGeom prst="rect">
            <a:avLst/>
          </a:prstGeom>
        </p:spPr>
      </p:pic>
      <p:pic>
        <p:nvPicPr>
          <p:cNvPr id="11" name="Picture 10" descr="A graph of a graph with a rainbow line&#10;&#10;Description automatically generated with medium confidence">
            <a:extLst>
              <a:ext uri="{FF2B5EF4-FFF2-40B4-BE49-F238E27FC236}">
                <a16:creationId xmlns:a16="http://schemas.microsoft.com/office/drawing/2014/main" id="{5D07FEA9-583A-9D56-CE51-F67362E7A1D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8670" y="4065001"/>
            <a:ext cx="3229316" cy="2424519"/>
          </a:xfrm>
          <a:prstGeom prst="rect">
            <a:avLst/>
          </a:prstGeom>
        </p:spPr>
      </p:pic>
    </p:spTree>
    <p:extLst>
      <p:ext uri="{BB962C8B-B14F-4D97-AF65-F5344CB8AC3E}">
        <p14:creationId xmlns:p14="http://schemas.microsoft.com/office/powerpoint/2010/main" val="604892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DC64B1-7281-58DB-D3CB-12EEA09A19C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pic>
        <p:nvPicPr>
          <p:cNvPr id="9" name="Picture 8" descr="A graph with a number of numbers and a line&#10;&#10;Description automatically generated with medium confidence">
            <a:extLst>
              <a:ext uri="{FF2B5EF4-FFF2-40B4-BE49-F238E27FC236}">
                <a16:creationId xmlns:a16="http://schemas.microsoft.com/office/drawing/2014/main" id="{8B8637B9-0406-8698-C41C-05A70F22B5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2592146"/>
            <a:ext cx="4413442" cy="2997094"/>
          </a:xfrm>
          <a:prstGeom prst="rect">
            <a:avLst/>
          </a:prstGeom>
        </p:spPr>
      </p:pic>
      <p:pic>
        <p:nvPicPr>
          <p:cNvPr id="11" name="Picture 10" descr="A graph of a number of numbers&#10;&#10;Description automatically generated with medium confidence">
            <a:extLst>
              <a:ext uri="{FF2B5EF4-FFF2-40B4-BE49-F238E27FC236}">
                <a16:creationId xmlns:a16="http://schemas.microsoft.com/office/drawing/2014/main" id="{72886AF4-9D76-375F-B06F-09EA4D4788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110" y="2607433"/>
            <a:ext cx="4413443" cy="2997094"/>
          </a:xfrm>
          <a:prstGeom prst="rect">
            <a:avLst/>
          </a:prstGeom>
        </p:spPr>
      </p:pic>
      <p:sp>
        <p:nvSpPr>
          <p:cNvPr id="15" name="TextBox 14">
            <a:extLst>
              <a:ext uri="{FF2B5EF4-FFF2-40B4-BE49-F238E27FC236}">
                <a16:creationId xmlns:a16="http://schemas.microsoft.com/office/drawing/2014/main" id="{D9BE5C98-DF73-6C01-8AC9-1880151BD02B}"/>
              </a:ext>
            </a:extLst>
          </p:cNvPr>
          <p:cNvSpPr txBox="1"/>
          <p:nvPr/>
        </p:nvSpPr>
        <p:spPr>
          <a:xfrm>
            <a:off x="4208812" y="980728"/>
            <a:ext cx="3774376" cy="461665"/>
          </a:xfrm>
          <a:prstGeom prst="rect">
            <a:avLst/>
          </a:prstGeom>
          <a:noFill/>
        </p:spPr>
        <p:txBody>
          <a:bodyPr wrap="square">
            <a:spAutoFit/>
          </a:bodyPr>
          <a:lstStyle/>
          <a:p>
            <a:pPr defTabSz="480060">
              <a:spcAft>
                <a:spcPts val="600"/>
              </a:spcAft>
            </a:pPr>
            <a:r>
              <a:rPr lang="tr-TR" sz="2400" b="1" dirty="0"/>
              <a:t>Acceleration in Electric Field</a:t>
            </a:r>
            <a:endParaRPr lang="tr-TR" sz="2000" b="1" dirty="0"/>
          </a:p>
        </p:txBody>
      </p:sp>
      <p:sp>
        <p:nvSpPr>
          <p:cNvPr id="2" name="Slide Number Placeholder 1">
            <a:extLst>
              <a:ext uri="{FF2B5EF4-FFF2-40B4-BE49-F238E27FC236}">
                <a16:creationId xmlns:a16="http://schemas.microsoft.com/office/drawing/2014/main" id="{E2845662-A4DA-A54A-0BFD-359225EE89AB}"/>
              </a:ext>
            </a:extLst>
          </p:cNvPr>
          <p:cNvSpPr>
            <a:spLocks noGrp="1"/>
          </p:cNvSpPr>
          <p:nvPr>
            <p:ph type="sldNum" sz="quarter" idx="12"/>
          </p:nvPr>
        </p:nvSpPr>
        <p:spPr/>
        <p:txBody>
          <a:bodyPr/>
          <a:lstStyle/>
          <a:p>
            <a:fld id="{B67BF8F8-67F3-499B-A441-62C75F4E249C}" type="slidenum">
              <a:rPr lang="tr-TR" smtClean="0"/>
              <a:t>25</a:t>
            </a:fld>
            <a:endParaRPr lang="tr-TR"/>
          </a:p>
        </p:txBody>
      </p:sp>
      <p:pic>
        <p:nvPicPr>
          <p:cNvPr id="3" name="Picture 2">
            <a:extLst>
              <a:ext uri="{FF2B5EF4-FFF2-40B4-BE49-F238E27FC236}">
                <a16:creationId xmlns:a16="http://schemas.microsoft.com/office/drawing/2014/main" id="{F6A027CE-AF5B-A70A-E531-A5CBF74AA5B2}"/>
              </a:ext>
            </a:extLst>
          </p:cNvPr>
          <p:cNvPicPr>
            <a:picLocks noChangeAspect="1"/>
          </p:cNvPicPr>
          <p:nvPr/>
        </p:nvPicPr>
        <p:blipFill>
          <a:blip r:embed="rId4"/>
          <a:stretch>
            <a:fillRect/>
          </a:stretch>
        </p:blipFill>
        <p:spPr>
          <a:xfrm>
            <a:off x="4972615" y="5913970"/>
            <a:ext cx="2246769" cy="498104"/>
          </a:xfrm>
          <a:prstGeom prst="rect">
            <a:avLst/>
          </a:prstGeom>
        </p:spPr>
      </p:pic>
      <p:pic>
        <p:nvPicPr>
          <p:cNvPr id="7" name="Picture 6">
            <a:extLst>
              <a:ext uri="{FF2B5EF4-FFF2-40B4-BE49-F238E27FC236}">
                <a16:creationId xmlns:a16="http://schemas.microsoft.com/office/drawing/2014/main" id="{7CA918F0-44F3-C513-3E2A-3E43DCDF0CFB}"/>
              </a:ext>
            </a:extLst>
          </p:cNvPr>
          <p:cNvPicPr>
            <a:picLocks noChangeAspect="1"/>
          </p:cNvPicPr>
          <p:nvPr/>
        </p:nvPicPr>
        <p:blipFill>
          <a:blip r:embed="rId5"/>
          <a:stretch>
            <a:fillRect/>
          </a:stretch>
        </p:blipFill>
        <p:spPr>
          <a:xfrm>
            <a:off x="5419890" y="4941168"/>
            <a:ext cx="1322993" cy="731483"/>
          </a:xfrm>
          <a:prstGeom prst="rect">
            <a:avLst/>
          </a:prstGeom>
        </p:spPr>
      </p:pic>
      <p:sp>
        <p:nvSpPr>
          <p:cNvPr id="8" name="TextBox 7">
            <a:extLst>
              <a:ext uri="{FF2B5EF4-FFF2-40B4-BE49-F238E27FC236}">
                <a16:creationId xmlns:a16="http://schemas.microsoft.com/office/drawing/2014/main" id="{30E49046-96F2-9D6B-AD99-B2518B9896D9}"/>
              </a:ext>
            </a:extLst>
          </p:cNvPr>
          <p:cNvSpPr txBox="1"/>
          <p:nvPr/>
        </p:nvSpPr>
        <p:spPr>
          <a:xfrm>
            <a:off x="768793" y="1437768"/>
            <a:ext cx="5256583" cy="369332"/>
          </a:xfrm>
          <a:prstGeom prst="rect">
            <a:avLst/>
          </a:prstGeom>
          <a:noFill/>
        </p:spPr>
        <p:txBody>
          <a:bodyPr wrap="square" rtlCol="0">
            <a:spAutoFit/>
          </a:bodyPr>
          <a:lstStyle/>
          <a:p>
            <a:pPr marL="285750" indent="-285750">
              <a:buFont typeface="Arial" panose="020B0604020202020204" pitchFamily="34" charset="0"/>
              <a:buChar char="•"/>
            </a:pPr>
            <a:r>
              <a:rPr lang="tr-TR" b="1" dirty="0"/>
              <a:t>Leapfrog</a:t>
            </a:r>
            <a:r>
              <a:rPr lang="tr-TR" dirty="0"/>
              <a:t> ve </a:t>
            </a:r>
            <a:r>
              <a:rPr lang="tr-TR" b="1" dirty="0"/>
              <a:t>RK4 </a:t>
            </a:r>
            <a:r>
              <a:rPr lang="tr-TR" dirty="0"/>
              <a:t>farklı </a:t>
            </a:r>
            <a:r>
              <a:rPr lang="tr-TR" b="1" i="1" dirty="0"/>
              <a:t>dt </a:t>
            </a:r>
            <a:r>
              <a:rPr lang="tr-TR" dirty="0"/>
              <a:t>değerlerinde test edildi</a:t>
            </a:r>
            <a:endParaRPr lang="tr-TR" b="1" i="1" dirty="0"/>
          </a:p>
        </p:txBody>
      </p:sp>
      <p:sp>
        <p:nvSpPr>
          <p:cNvPr id="10" name="TextBox 9">
            <a:extLst>
              <a:ext uri="{FF2B5EF4-FFF2-40B4-BE49-F238E27FC236}">
                <a16:creationId xmlns:a16="http://schemas.microsoft.com/office/drawing/2014/main" id="{5B5086A6-AFE8-3E24-11B1-EE945FC233FA}"/>
              </a:ext>
            </a:extLst>
          </p:cNvPr>
          <p:cNvSpPr txBox="1"/>
          <p:nvPr/>
        </p:nvSpPr>
        <p:spPr>
          <a:xfrm>
            <a:off x="6199737" y="1388879"/>
            <a:ext cx="5256583" cy="923330"/>
          </a:xfrm>
          <a:prstGeom prst="rect">
            <a:avLst/>
          </a:prstGeom>
          <a:noFill/>
        </p:spPr>
        <p:txBody>
          <a:bodyPr wrap="square">
            <a:spAutoFit/>
          </a:bodyPr>
          <a:lstStyle/>
          <a:p>
            <a:pPr marL="285750" indent="-285750">
              <a:buFont typeface="Arial" panose="020B0604020202020204" pitchFamily="34" charset="0"/>
              <a:buChar char="•"/>
            </a:pPr>
            <a:r>
              <a:rPr lang="tr-TR" dirty="0"/>
              <a:t>Her test ortamı 10 kez çalıştırılarak işletim sistemi zamanlayıcısı kaynaklı simülasyon süresi sapmaları azaltılmak hedeflendi.</a:t>
            </a:r>
          </a:p>
        </p:txBody>
      </p:sp>
      <p:sp>
        <p:nvSpPr>
          <p:cNvPr id="14" name="TextBox 13">
            <a:extLst>
              <a:ext uri="{FF2B5EF4-FFF2-40B4-BE49-F238E27FC236}">
                <a16:creationId xmlns:a16="http://schemas.microsoft.com/office/drawing/2014/main" id="{10134E4D-264C-F0D1-41F9-0C3CBBDDEE74}"/>
              </a:ext>
            </a:extLst>
          </p:cNvPr>
          <p:cNvSpPr txBox="1"/>
          <p:nvPr/>
        </p:nvSpPr>
        <p:spPr>
          <a:xfrm>
            <a:off x="768793" y="1843211"/>
            <a:ext cx="3802869" cy="646331"/>
          </a:xfrm>
          <a:prstGeom prst="rect">
            <a:avLst/>
          </a:prstGeom>
          <a:noFill/>
        </p:spPr>
        <p:txBody>
          <a:bodyPr wrap="square">
            <a:spAutoFit/>
          </a:bodyPr>
          <a:lstStyle/>
          <a:p>
            <a:pPr marL="285750" indent="-285750">
              <a:buFont typeface="Arial" panose="020B0604020202020204" pitchFamily="34" charset="0"/>
              <a:buChar char="•"/>
            </a:pPr>
            <a:r>
              <a:rPr lang="tr-TR" dirty="0"/>
              <a:t>Testler Apple M1 CPU kullanılarak gerçekleştirildi</a:t>
            </a:r>
          </a:p>
        </p:txBody>
      </p:sp>
    </p:spTree>
    <p:extLst>
      <p:ext uri="{BB962C8B-B14F-4D97-AF65-F5344CB8AC3E}">
        <p14:creationId xmlns:p14="http://schemas.microsoft.com/office/powerpoint/2010/main" val="42109711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33E7F5-0CE5-F36C-16BA-B1170A10DFE5}"/>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36DD09BC-9893-BBB6-E550-F1470B8A6888}"/>
              </a:ext>
            </a:extLst>
          </p:cNvPr>
          <p:cNvSpPr txBox="1"/>
          <p:nvPr/>
        </p:nvSpPr>
        <p:spPr>
          <a:xfrm>
            <a:off x="4608962" y="929395"/>
            <a:ext cx="2974075"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pic>
        <p:nvPicPr>
          <p:cNvPr id="7" name="Picture 6" descr="A screenshot of a computer&#10;&#10;Description automatically generated">
            <a:extLst>
              <a:ext uri="{FF2B5EF4-FFF2-40B4-BE49-F238E27FC236}">
                <a16:creationId xmlns:a16="http://schemas.microsoft.com/office/drawing/2014/main" id="{E8D98DCD-D70A-B2AA-76D2-F01BF19DC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74" y="1367153"/>
            <a:ext cx="3899866" cy="4339840"/>
          </a:xfrm>
          <a:prstGeom prst="rect">
            <a:avLst/>
          </a:prstGeom>
        </p:spPr>
      </p:pic>
      <p:sp>
        <p:nvSpPr>
          <p:cNvPr id="12" name="TextBox 11">
            <a:extLst>
              <a:ext uri="{FF2B5EF4-FFF2-40B4-BE49-F238E27FC236}">
                <a16:creationId xmlns:a16="http://schemas.microsoft.com/office/drawing/2014/main" id="{290C3FD3-0F9F-8FC1-75E1-8851DA12F213}"/>
              </a:ext>
            </a:extLst>
          </p:cNvPr>
          <p:cNvSpPr txBox="1"/>
          <p:nvPr/>
        </p:nvSpPr>
        <p:spPr>
          <a:xfrm>
            <a:off x="1441419" y="5742950"/>
            <a:ext cx="1298176" cy="307777"/>
          </a:xfrm>
          <a:prstGeom prst="rect">
            <a:avLst/>
          </a:prstGeom>
          <a:noFill/>
        </p:spPr>
        <p:txBody>
          <a:bodyPr wrap="none" rtlCol="0">
            <a:spAutoFit/>
          </a:bodyPr>
          <a:lstStyle/>
          <a:p>
            <a:r>
              <a:rPr lang="tr-TR" sz="1400" dirty="0"/>
              <a:t>İlk GUI tasarımı</a:t>
            </a:r>
          </a:p>
        </p:txBody>
      </p:sp>
      <p:sp>
        <p:nvSpPr>
          <p:cNvPr id="15" name="TextBox 14">
            <a:extLst>
              <a:ext uri="{FF2B5EF4-FFF2-40B4-BE49-F238E27FC236}">
                <a16:creationId xmlns:a16="http://schemas.microsoft.com/office/drawing/2014/main" id="{6A03997D-34A3-7BCC-68B7-63CF4CAF4A6D}"/>
              </a:ext>
            </a:extLst>
          </p:cNvPr>
          <p:cNvSpPr txBox="1"/>
          <p:nvPr/>
        </p:nvSpPr>
        <p:spPr>
          <a:xfrm>
            <a:off x="4151784" y="1844824"/>
            <a:ext cx="5688632" cy="3046988"/>
          </a:xfrm>
          <a:prstGeom prst="rect">
            <a:avLst/>
          </a:prstGeom>
          <a:noFill/>
        </p:spPr>
        <p:txBody>
          <a:bodyPr wrap="square">
            <a:spAutoFit/>
          </a:bodyPr>
          <a:lstStyle/>
          <a:p>
            <a:pPr marL="285750" indent="-285750">
              <a:buFont typeface="Arial" panose="020B0604020202020204" pitchFamily="34" charset="0"/>
              <a:buChar char="•"/>
            </a:pPr>
            <a:r>
              <a:rPr lang="en-US" sz="1600" dirty="0" err="1"/>
              <a:t>Rhodotron</a:t>
            </a:r>
            <a:r>
              <a:rPr lang="en-US" sz="1600" dirty="0"/>
              <a:t> Simulation</a:t>
            </a:r>
            <a:r>
              <a:rPr lang="tr-TR" sz="1600" dirty="0"/>
              <a:t>,</a:t>
            </a:r>
            <a:r>
              <a:rPr lang="en-US" sz="1600" dirty="0"/>
              <a:t> </a:t>
            </a:r>
            <a:r>
              <a:rPr lang="tr-TR" sz="1600" b="1" dirty="0"/>
              <a:t>konfigürasyon dosyası </a:t>
            </a:r>
            <a:r>
              <a:rPr lang="tr-TR" sz="1600" dirty="0"/>
              <a:t>ile kullanılabiliyordu</a:t>
            </a:r>
            <a:endParaRPr lang="tr-TR" sz="1600" b="1" dirty="0"/>
          </a:p>
          <a:p>
            <a:pPr marL="285750" indent="-285750">
              <a:buFont typeface="Arial" panose="020B0604020202020204" pitchFamily="34" charset="0"/>
              <a:buChar char="•"/>
            </a:pPr>
            <a:r>
              <a:rPr lang="en-US" sz="1600" b="1" dirty="0"/>
              <a:t>ROOT</a:t>
            </a:r>
            <a:r>
              <a:rPr lang="en-US" sz="1600" dirty="0"/>
              <a:t> </a:t>
            </a:r>
            <a:r>
              <a:rPr lang="tr-TR" sz="1600" dirty="0"/>
              <a:t>kullanılarak bir </a:t>
            </a:r>
            <a:r>
              <a:rPr lang="tr-TR" sz="1600" b="1" dirty="0"/>
              <a:t>Grafiksel Arayüz </a:t>
            </a:r>
            <a:r>
              <a:rPr lang="tr-TR" sz="1600" dirty="0"/>
              <a:t>geliştirilmesine karar verildi</a:t>
            </a:r>
            <a:endParaRPr lang="tr-TR" sz="1600" b="1" dirty="0"/>
          </a:p>
          <a:p>
            <a:pPr marL="285750" indent="-285750">
              <a:buFont typeface="Arial" panose="020B0604020202020204" pitchFamily="34" charset="0"/>
              <a:buChar char="•"/>
            </a:pPr>
            <a:r>
              <a:rPr lang="en-US" sz="1600" b="1" dirty="0" err="1"/>
              <a:t>Rhodotron</a:t>
            </a:r>
            <a:r>
              <a:rPr lang="en-US" sz="1600" b="1" dirty="0"/>
              <a:t> Simulation</a:t>
            </a:r>
            <a:r>
              <a:rPr lang="tr-TR" sz="1600" dirty="0"/>
              <a:t>,</a:t>
            </a:r>
            <a:r>
              <a:rPr lang="en-US" sz="1600" dirty="0"/>
              <a:t> </a:t>
            </a:r>
            <a:r>
              <a:rPr lang="tr-TR" sz="1600" b="1" dirty="0"/>
              <a:t>simülasyon motoru </a:t>
            </a:r>
            <a:r>
              <a:rPr lang="tr-TR" sz="1600" dirty="0"/>
              <a:t>olarak yeniden isimlerdirildi arkaplan servisi olarak çalışmak üzere güncellendi</a:t>
            </a:r>
          </a:p>
          <a:p>
            <a:pPr marL="285750" indent="-285750">
              <a:buFont typeface="Arial" panose="020B0604020202020204" pitchFamily="34" charset="0"/>
              <a:buChar char="•"/>
            </a:pPr>
            <a:r>
              <a:rPr lang="tr-TR" sz="1600" dirty="0"/>
              <a:t>İlk </a:t>
            </a:r>
            <a:r>
              <a:rPr lang="tr-TR" sz="1600" b="1" dirty="0"/>
              <a:t>GUI </a:t>
            </a:r>
            <a:r>
              <a:rPr lang="tr-TR" sz="1600" dirty="0"/>
              <a:t>tasarımı farklı görevleri olan 5 sayfadan oluşuyordu</a:t>
            </a:r>
          </a:p>
          <a:p>
            <a:pPr marL="742950" lvl="1" indent="-285750">
              <a:buFont typeface="Wingdings" panose="05000000000000000000" pitchFamily="2" charset="2"/>
              <a:buChar char="Ø"/>
            </a:pPr>
            <a:r>
              <a:rPr lang="tr-TR" sz="1600" b="1" dirty="0"/>
              <a:t>Configuration</a:t>
            </a:r>
          </a:p>
          <a:p>
            <a:pPr marL="742950" lvl="1" indent="-285750">
              <a:buFont typeface="Wingdings" panose="05000000000000000000" pitchFamily="2" charset="2"/>
              <a:buChar char="Ø"/>
            </a:pPr>
            <a:r>
              <a:rPr lang="tr-TR" sz="1600" b="1" dirty="0"/>
              <a:t>Simulation</a:t>
            </a:r>
          </a:p>
          <a:p>
            <a:pPr marL="742950" lvl="1" indent="-285750">
              <a:buFont typeface="Wingdings" panose="05000000000000000000" pitchFamily="2" charset="2"/>
              <a:buChar char="Ø"/>
            </a:pPr>
            <a:r>
              <a:rPr lang="tr-TR" sz="1600" b="1" dirty="0"/>
              <a:t>Render</a:t>
            </a:r>
          </a:p>
          <a:p>
            <a:pPr marL="742950" lvl="1" indent="-285750">
              <a:buFont typeface="Wingdings" panose="05000000000000000000" pitchFamily="2" charset="2"/>
              <a:buChar char="Ø"/>
            </a:pPr>
            <a:r>
              <a:rPr lang="tr-TR" sz="1600" b="1" dirty="0"/>
              <a:t>Analyze</a:t>
            </a:r>
          </a:p>
          <a:p>
            <a:pPr marL="742950" lvl="1" indent="-285750">
              <a:buFont typeface="Wingdings" panose="05000000000000000000" pitchFamily="2" charset="2"/>
              <a:buChar char="Ø"/>
            </a:pPr>
            <a:r>
              <a:rPr lang="tr-TR" sz="1600" b="1" dirty="0"/>
              <a:t>Sweep</a:t>
            </a:r>
          </a:p>
        </p:txBody>
      </p:sp>
      <p:sp>
        <p:nvSpPr>
          <p:cNvPr id="2" name="Slide Number Placeholder 1">
            <a:extLst>
              <a:ext uri="{FF2B5EF4-FFF2-40B4-BE49-F238E27FC236}">
                <a16:creationId xmlns:a16="http://schemas.microsoft.com/office/drawing/2014/main" id="{3B7609DA-6DC6-EFEE-36DB-7382DD2CBE1C}"/>
              </a:ext>
            </a:extLst>
          </p:cNvPr>
          <p:cNvSpPr>
            <a:spLocks noGrp="1"/>
          </p:cNvSpPr>
          <p:nvPr>
            <p:ph type="sldNum" sz="quarter" idx="12"/>
          </p:nvPr>
        </p:nvSpPr>
        <p:spPr/>
        <p:txBody>
          <a:bodyPr/>
          <a:lstStyle/>
          <a:p>
            <a:fld id="{B67BF8F8-67F3-499B-A441-62C75F4E249C}" type="slidenum">
              <a:rPr lang="tr-TR" smtClean="0"/>
              <a:t>26</a:t>
            </a:fld>
            <a:endParaRPr lang="tr-TR"/>
          </a:p>
        </p:txBody>
      </p:sp>
      <p:pic>
        <p:nvPicPr>
          <p:cNvPr id="3" name="Picture 2">
            <a:extLst>
              <a:ext uri="{FF2B5EF4-FFF2-40B4-BE49-F238E27FC236}">
                <a16:creationId xmlns:a16="http://schemas.microsoft.com/office/drawing/2014/main" id="{77CC0FA0-9546-3066-562F-C44D8B0D8014}"/>
              </a:ext>
            </a:extLst>
          </p:cNvPr>
          <p:cNvPicPr>
            <a:picLocks noChangeAspect="1"/>
          </p:cNvPicPr>
          <p:nvPr/>
        </p:nvPicPr>
        <p:blipFill>
          <a:blip r:embed="rId3"/>
          <a:stretch>
            <a:fillRect/>
          </a:stretch>
        </p:blipFill>
        <p:spPr>
          <a:xfrm>
            <a:off x="10101492" y="1135463"/>
            <a:ext cx="2363719" cy="4587073"/>
          </a:xfrm>
          <a:prstGeom prst="rect">
            <a:avLst/>
          </a:prstGeom>
        </p:spPr>
      </p:pic>
      <p:sp>
        <p:nvSpPr>
          <p:cNvPr id="6" name="TextBox 5">
            <a:extLst>
              <a:ext uri="{FF2B5EF4-FFF2-40B4-BE49-F238E27FC236}">
                <a16:creationId xmlns:a16="http://schemas.microsoft.com/office/drawing/2014/main" id="{49EFC526-F4D1-5E64-A682-609938A51638}"/>
              </a:ext>
            </a:extLst>
          </p:cNvPr>
          <p:cNvSpPr txBox="1"/>
          <p:nvPr/>
        </p:nvSpPr>
        <p:spPr>
          <a:xfrm>
            <a:off x="9840416" y="5858929"/>
            <a:ext cx="2232248" cy="261610"/>
          </a:xfrm>
          <a:prstGeom prst="rect">
            <a:avLst/>
          </a:prstGeom>
          <a:noFill/>
        </p:spPr>
        <p:txBody>
          <a:bodyPr wrap="square" rtlCol="0">
            <a:spAutoFit/>
          </a:bodyPr>
          <a:lstStyle/>
          <a:p>
            <a:r>
              <a:rPr lang="tr-TR" sz="1100" dirty="0"/>
              <a:t>Örnek bir konfigürasyon dosyası</a:t>
            </a:r>
          </a:p>
        </p:txBody>
      </p:sp>
      <p:sp>
        <p:nvSpPr>
          <p:cNvPr id="8" name="TextBox 7">
            <a:extLst>
              <a:ext uri="{FF2B5EF4-FFF2-40B4-BE49-F238E27FC236}">
                <a16:creationId xmlns:a16="http://schemas.microsoft.com/office/drawing/2014/main" id="{660F2138-BD44-7F73-EEE1-158ECDD98A62}"/>
              </a:ext>
            </a:extLst>
          </p:cNvPr>
          <p:cNvSpPr txBox="1"/>
          <p:nvPr/>
        </p:nvSpPr>
        <p:spPr>
          <a:xfrm>
            <a:off x="140574" y="6364843"/>
            <a:ext cx="7009326" cy="369332"/>
          </a:xfrm>
          <a:prstGeom prst="rect">
            <a:avLst/>
          </a:prstGeom>
          <a:noFill/>
        </p:spPr>
        <p:txBody>
          <a:bodyPr wrap="square">
            <a:spAutoFit/>
          </a:bodyPr>
          <a:lstStyle/>
          <a:p>
            <a:r>
              <a:rPr lang="tr-TR" sz="1800" dirty="0"/>
              <a:t>122F304 kodlu proje TÜBİTAK 1005 desteği ile yapılmıştır.</a:t>
            </a:r>
            <a:endParaRPr lang="tr-TR" dirty="0"/>
          </a:p>
        </p:txBody>
      </p:sp>
    </p:spTree>
    <p:extLst>
      <p:ext uri="{BB962C8B-B14F-4D97-AF65-F5344CB8AC3E}">
        <p14:creationId xmlns:p14="http://schemas.microsoft.com/office/powerpoint/2010/main" val="2878058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474CB2B-C5DE-79EF-C29A-01E13BA7A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1250240"/>
            <a:ext cx="5133621" cy="5275658"/>
          </a:xfrm>
          <a:prstGeom prst="rect">
            <a:avLst/>
          </a:prstGeom>
        </p:spPr>
      </p:pic>
      <p:sp>
        <p:nvSpPr>
          <p:cNvPr id="6" name="TextBox 5">
            <a:extLst>
              <a:ext uri="{FF2B5EF4-FFF2-40B4-BE49-F238E27FC236}">
                <a16:creationId xmlns:a16="http://schemas.microsoft.com/office/drawing/2014/main" id="{A10DEC5F-7119-57E4-6B67-8E2917724E7F}"/>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D56B8C7E-D5BE-7385-D8B4-473E845C2B27}"/>
              </a:ext>
            </a:extLst>
          </p:cNvPr>
          <p:cNvSpPr txBox="1"/>
          <p:nvPr/>
        </p:nvSpPr>
        <p:spPr>
          <a:xfrm>
            <a:off x="4608962" y="959234"/>
            <a:ext cx="2974075"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8" name="TextBox 7">
            <a:extLst>
              <a:ext uri="{FF2B5EF4-FFF2-40B4-BE49-F238E27FC236}">
                <a16:creationId xmlns:a16="http://schemas.microsoft.com/office/drawing/2014/main" id="{EE3C8C54-E6C2-6EF0-A59E-73986BD29613}"/>
              </a:ext>
            </a:extLst>
          </p:cNvPr>
          <p:cNvSpPr txBox="1"/>
          <p:nvPr/>
        </p:nvSpPr>
        <p:spPr>
          <a:xfrm>
            <a:off x="6384032" y="2008879"/>
            <a:ext cx="4608512" cy="2923877"/>
          </a:xfrm>
          <a:prstGeom prst="rect">
            <a:avLst/>
          </a:prstGeom>
          <a:noFill/>
        </p:spPr>
        <p:txBody>
          <a:bodyPr wrap="square" rtlCol="0">
            <a:spAutoFit/>
          </a:bodyPr>
          <a:lstStyle/>
          <a:p>
            <a:r>
              <a:rPr lang="tr-TR" sz="2000" b="1" dirty="0"/>
              <a:t>Configuration Frame</a:t>
            </a:r>
          </a:p>
          <a:p>
            <a:endParaRPr lang="tr-TR" sz="2000" b="1" dirty="0"/>
          </a:p>
          <a:p>
            <a:pPr marL="342900" indent="-342900">
              <a:buFont typeface="Arial" panose="020B0604020202020204" pitchFamily="34" charset="0"/>
              <a:buChar char="•"/>
            </a:pPr>
            <a:r>
              <a:rPr lang="tr-TR" dirty="0"/>
              <a:t>Simülasyon ayarlarının yapılabileceği, kaydedilebileceği ve ayar dosyalarından okunabileceği bir arayüz</a:t>
            </a:r>
          </a:p>
          <a:p>
            <a:pPr marL="800100" lvl="1" indent="-342900">
              <a:buFont typeface="Wingdings" panose="05000000000000000000" pitchFamily="2" charset="2"/>
              <a:buChar char="Ø"/>
            </a:pPr>
            <a:r>
              <a:rPr lang="tr-TR" dirty="0"/>
              <a:t>RF</a:t>
            </a:r>
          </a:p>
          <a:p>
            <a:pPr marL="800100" lvl="1" indent="-342900">
              <a:buFont typeface="Wingdings" panose="05000000000000000000" pitchFamily="2" charset="2"/>
              <a:buChar char="Ø"/>
            </a:pPr>
            <a:r>
              <a:rPr lang="tr-TR" dirty="0"/>
              <a:t>Mıknatıs</a:t>
            </a:r>
          </a:p>
          <a:p>
            <a:pPr marL="800100" lvl="1" indent="-342900">
              <a:buFont typeface="Wingdings" panose="05000000000000000000" pitchFamily="2" charset="2"/>
              <a:buChar char="Ø"/>
            </a:pPr>
            <a:r>
              <a:rPr lang="tr-TR" dirty="0"/>
              <a:t>Kavite</a:t>
            </a:r>
          </a:p>
          <a:p>
            <a:pPr marL="800100" lvl="1" indent="-342900">
              <a:buFont typeface="Wingdings" panose="05000000000000000000" pitchFamily="2" charset="2"/>
              <a:buChar char="Ø"/>
            </a:pPr>
            <a:r>
              <a:rPr lang="tr-TR" dirty="0"/>
              <a:t>Elektron tabancası</a:t>
            </a:r>
          </a:p>
          <a:p>
            <a:pPr marL="800100" lvl="1" indent="-342900">
              <a:buFont typeface="Wingdings" panose="05000000000000000000" pitchFamily="2" charset="2"/>
              <a:buChar char="Ø"/>
            </a:pPr>
            <a:r>
              <a:rPr lang="tr-TR" dirty="0"/>
              <a:t>Simülasyon</a:t>
            </a:r>
          </a:p>
        </p:txBody>
      </p:sp>
      <p:sp>
        <p:nvSpPr>
          <p:cNvPr id="2" name="Slide Number Placeholder 1">
            <a:extLst>
              <a:ext uri="{FF2B5EF4-FFF2-40B4-BE49-F238E27FC236}">
                <a16:creationId xmlns:a16="http://schemas.microsoft.com/office/drawing/2014/main" id="{DA4D6EF9-76F8-F451-3EA3-DABE77C1E40A}"/>
              </a:ext>
            </a:extLst>
          </p:cNvPr>
          <p:cNvSpPr>
            <a:spLocks noGrp="1"/>
          </p:cNvSpPr>
          <p:nvPr>
            <p:ph type="sldNum" sz="quarter" idx="12"/>
          </p:nvPr>
        </p:nvSpPr>
        <p:spPr/>
        <p:txBody>
          <a:bodyPr/>
          <a:lstStyle/>
          <a:p>
            <a:fld id="{B67BF8F8-67F3-499B-A441-62C75F4E249C}" type="slidenum">
              <a:rPr lang="tr-TR" smtClean="0"/>
              <a:t>27</a:t>
            </a:fld>
            <a:endParaRPr lang="tr-TR"/>
          </a:p>
        </p:txBody>
      </p:sp>
    </p:spTree>
    <p:extLst>
      <p:ext uri="{BB962C8B-B14F-4D97-AF65-F5344CB8AC3E}">
        <p14:creationId xmlns:p14="http://schemas.microsoft.com/office/powerpoint/2010/main" val="19474530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6F3DB941-87B3-B916-7597-7CA05895C3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400" y="1214113"/>
            <a:ext cx="4608512" cy="5631187"/>
          </a:xfrm>
          <a:prstGeom prst="rect">
            <a:avLst/>
          </a:prstGeom>
        </p:spPr>
      </p:pic>
      <p:sp>
        <p:nvSpPr>
          <p:cNvPr id="6" name="TextBox 5">
            <a:extLst>
              <a:ext uri="{FF2B5EF4-FFF2-40B4-BE49-F238E27FC236}">
                <a16:creationId xmlns:a16="http://schemas.microsoft.com/office/drawing/2014/main" id="{61AE8122-68E5-C756-37BE-8254D692CB7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5A4B7E3F-E60F-C6ED-BFA8-A076EFB2A63B}"/>
              </a:ext>
            </a:extLst>
          </p:cNvPr>
          <p:cNvSpPr txBox="1"/>
          <p:nvPr/>
        </p:nvSpPr>
        <p:spPr>
          <a:xfrm>
            <a:off x="4608962" y="939935"/>
            <a:ext cx="2974075"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8" name="TextBox 7">
            <a:extLst>
              <a:ext uri="{FF2B5EF4-FFF2-40B4-BE49-F238E27FC236}">
                <a16:creationId xmlns:a16="http://schemas.microsoft.com/office/drawing/2014/main" id="{05CC022F-B4D7-0E84-ED26-0CAADB0E8A72}"/>
              </a:ext>
            </a:extLst>
          </p:cNvPr>
          <p:cNvSpPr txBox="1"/>
          <p:nvPr/>
        </p:nvSpPr>
        <p:spPr>
          <a:xfrm>
            <a:off x="6506997" y="2708920"/>
            <a:ext cx="4608512" cy="1538883"/>
          </a:xfrm>
          <a:prstGeom prst="rect">
            <a:avLst/>
          </a:prstGeom>
          <a:noFill/>
        </p:spPr>
        <p:txBody>
          <a:bodyPr wrap="square" rtlCol="0">
            <a:spAutoFit/>
          </a:bodyPr>
          <a:lstStyle/>
          <a:p>
            <a:r>
              <a:rPr lang="tr-TR" sz="2000" b="1" dirty="0"/>
              <a:t>Simulation Frame</a:t>
            </a:r>
          </a:p>
          <a:p>
            <a:endParaRPr lang="tr-TR" sz="2000" b="1" dirty="0"/>
          </a:p>
          <a:p>
            <a:pPr marL="342900" indent="-342900">
              <a:buFont typeface="Arial" panose="020B0604020202020204" pitchFamily="34" charset="0"/>
              <a:buChar char="•"/>
            </a:pPr>
            <a:r>
              <a:rPr lang="tr-TR" dirty="0"/>
              <a:t>Simülasyon motorunu çalıştırır ve yönetir</a:t>
            </a:r>
          </a:p>
          <a:p>
            <a:pPr marL="342900" indent="-342900">
              <a:buFont typeface="Arial" panose="020B0604020202020204" pitchFamily="34" charset="0"/>
              <a:buChar char="•"/>
            </a:pPr>
            <a:r>
              <a:rPr lang="tr-TR" dirty="0"/>
              <a:t>Simülasyonun ilerleme durumunu kullanıcıya bildirir</a:t>
            </a:r>
          </a:p>
        </p:txBody>
      </p:sp>
      <p:sp>
        <p:nvSpPr>
          <p:cNvPr id="2" name="Slide Number Placeholder 1">
            <a:extLst>
              <a:ext uri="{FF2B5EF4-FFF2-40B4-BE49-F238E27FC236}">
                <a16:creationId xmlns:a16="http://schemas.microsoft.com/office/drawing/2014/main" id="{D34A6C42-5A0F-B29B-1E11-D5F0C1246B94}"/>
              </a:ext>
            </a:extLst>
          </p:cNvPr>
          <p:cNvSpPr>
            <a:spLocks noGrp="1"/>
          </p:cNvSpPr>
          <p:nvPr>
            <p:ph type="sldNum" sz="quarter" idx="12"/>
          </p:nvPr>
        </p:nvSpPr>
        <p:spPr/>
        <p:txBody>
          <a:bodyPr/>
          <a:lstStyle/>
          <a:p>
            <a:fld id="{B67BF8F8-67F3-499B-A441-62C75F4E249C}" type="slidenum">
              <a:rPr lang="tr-TR" smtClean="0"/>
              <a:t>28</a:t>
            </a:fld>
            <a:endParaRPr lang="tr-TR"/>
          </a:p>
        </p:txBody>
      </p:sp>
    </p:spTree>
    <p:extLst>
      <p:ext uri="{BB962C8B-B14F-4D97-AF65-F5344CB8AC3E}">
        <p14:creationId xmlns:p14="http://schemas.microsoft.com/office/powerpoint/2010/main" val="4491895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AE8122-68E5-C756-37BE-8254D692CB7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5A4B7E3F-E60F-C6ED-BFA8-A076EFB2A63B}"/>
              </a:ext>
            </a:extLst>
          </p:cNvPr>
          <p:cNvSpPr txBox="1"/>
          <p:nvPr/>
        </p:nvSpPr>
        <p:spPr>
          <a:xfrm>
            <a:off x="4572958" y="933720"/>
            <a:ext cx="3046083"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8" name="TextBox 7">
            <a:extLst>
              <a:ext uri="{FF2B5EF4-FFF2-40B4-BE49-F238E27FC236}">
                <a16:creationId xmlns:a16="http://schemas.microsoft.com/office/drawing/2014/main" id="{05CC022F-B4D7-0E84-ED26-0CAADB0E8A72}"/>
              </a:ext>
            </a:extLst>
          </p:cNvPr>
          <p:cNvSpPr txBox="1"/>
          <p:nvPr/>
        </p:nvSpPr>
        <p:spPr>
          <a:xfrm>
            <a:off x="6506997" y="2708920"/>
            <a:ext cx="4608512" cy="2923877"/>
          </a:xfrm>
          <a:prstGeom prst="rect">
            <a:avLst/>
          </a:prstGeom>
          <a:noFill/>
        </p:spPr>
        <p:txBody>
          <a:bodyPr wrap="square" rtlCol="0">
            <a:spAutoFit/>
          </a:bodyPr>
          <a:lstStyle/>
          <a:p>
            <a:r>
              <a:rPr lang="tr-TR" sz="2000" b="1" dirty="0"/>
              <a:t>Render</a:t>
            </a:r>
          </a:p>
          <a:p>
            <a:endParaRPr lang="tr-TR" sz="2000" b="1" dirty="0"/>
          </a:p>
          <a:p>
            <a:pPr marL="342900" indent="-342900">
              <a:buFont typeface="Arial" panose="020B0604020202020204" pitchFamily="34" charset="0"/>
              <a:buChar char="•"/>
            </a:pPr>
            <a:r>
              <a:rPr lang="tr-TR" dirty="0"/>
              <a:t>Son çalıştırılan simülasyon verilerini görselleştirir</a:t>
            </a:r>
          </a:p>
          <a:p>
            <a:pPr marL="342900" indent="-342900">
              <a:buFont typeface="Arial" panose="020B0604020202020204" pitchFamily="34" charset="0"/>
              <a:buChar char="•"/>
            </a:pPr>
            <a:r>
              <a:rPr lang="tr-TR" dirty="0"/>
              <a:t>Simülasyonun zaman içerisindeki evrimi veya tercih edilen bir zaman dilimindeki durumu incelenebilir</a:t>
            </a:r>
          </a:p>
          <a:p>
            <a:pPr marL="342900" indent="-342900">
              <a:buFont typeface="Arial" panose="020B0604020202020204" pitchFamily="34" charset="0"/>
              <a:buChar char="•"/>
            </a:pPr>
            <a:r>
              <a:rPr lang="tr-TR" dirty="0"/>
              <a:t>Simülasyon video olarak yada bir zaman dilimi fotoğraf olarak kaydedilebilir</a:t>
            </a:r>
          </a:p>
          <a:p>
            <a:pPr marL="342900" indent="-342900">
              <a:buFont typeface="Arial" panose="020B0604020202020204" pitchFamily="34" charset="0"/>
              <a:buChar char="•"/>
            </a:pPr>
            <a:r>
              <a:rPr lang="tr-TR" dirty="0"/>
              <a:t>3D görselleştirme üzerinde çalışılıyor</a:t>
            </a:r>
          </a:p>
        </p:txBody>
      </p:sp>
      <p:pic>
        <p:nvPicPr>
          <p:cNvPr id="9" name="Picture 8" descr="A screenshot of a computer&#10;&#10;Description automatically generated">
            <a:extLst>
              <a:ext uri="{FF2B5EF4-FFF2-40B4-BE49-F238E27FC236}">
                <a16:creationId xmlns:a16="http://schemas.microsoft.com/office/drawing/2014/main" id="{CA87A12D-D74A-C7EA-A076-806CCDBCF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60" y="1226812"/>
            <a:ext cx="4608512" cy="5631188"/>
          </a:xfrm>
          <a:prstGeom prst="rect">
            <a:avLst/>
          </a:prstGeom>
        </p:spPr>
      </p:pic>
      <p:sp>
        <p:nvSpPr>
          <p:cNvPr id="2" name="Slide Number Placeholder 1">
            <a:extLst>
              <a:ext uri="{FF2B5EF4-FFF2-40B4-BE49-F238E27FC236}">
                <a16:creationId xmlns:a16="http://schemas.microsoft.com/office/drawing/2014/main" id="{863FDDC7-1DEB-09A8-156B-8B1308015A76}"/>
              </a:ext>
            </a:extLst>
          </p:cNvPr>
          <p:cNvSpPr>
            <a:spLocks noGrp="1"/>
          </p:cNvSpPr>
          <p:nvPr>
            <p:ph type="sldNum" sz="quarter" idx="12"/>
          </p:nvPr>
        </p:nvSpPr>
        <p:spPr/>
        <p:txBody>
          <a:bodyPr/>
          <a:lstStyle/>
          <a:p>
            <a:fld id="{B67BF8F8-67F3-499B-A441-62C75F4E249C}" type="slidenum">
              <a:rPr lang="tr-TR" smtClean="0"/>
              <a:t>29</a:t>
            </a:fld>
            <a:endParaRPr lang="tr-TR"/>
          </a:p>
        </p:txBody>
      </p:sp>
    </p:spTree>
    <p:extLst>
      <p:ext uri="{BB962C8B-B14F-4D97-AF65-F5344CB8AC3E}">
        <p14:creationId xmlns:p14="http://schemas.microsoft.com/office/powerpoint/2010/main" val="800742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F70593-72AB-8A1C-05C8-DD830ECACCA1}"/>
              </a:ext>
            </a:extLst>
          </p:cNvPr>
          <p:cNvSpPr txBox="1"/>
          <p:nvPr/>
        </p:nvSpPr>
        <p:spPr>
          <a:xfrm>
            <a:off x="640080" y="667512"/>
            <a:ext cx="10908792" cy="10698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tr-TR" sz="4000" b="1" dirty="0">
                <a:latin typeface="+mj-lt"/>
                <a:ea typeface="+mj-ea"/>
                <a:cs typeface="+mj-cs"/>
              </a:rPr>
              <a:t>Bir R</a:t>
            </a:r>
            <a:r>
              <a:rPr lang="en-US" sz="4000" b="1" dirty="0" err="1">
                <a:latin typeface="+mj-lt"/>
                <a:ea typeface="+mj-ea"/>
                <a:cs typeface="+mj-cs"/>
              </a:rPr>
              <a:t>hodotron</a:t>
            </a:r>
            <a:r>
              <a:rPr lang="tr-TR" sz="4000" b="1" dirty="0">
                <a:latin typeface="+mj-lt"/>
                <a:ea typeface="+mj-ea"/>
                <a:cs typeface="+mj-cs"/>
              </a:rPr>
              <a:t>un Hızlandırma Periyodu </a:t>
            </a:r>
            <a:endParaRPr lang="en-US" sz="4000" b="1" dirty="0">
              <a:latin typeface="+mj-lt"/>
              <a:ea typeface="+mj-ea"/>
              <a:cs typeface="+mj-cs"/>
            </a:endParaRPr>
          </a:p>
        </p:txBody>
      </p:sp>
      <p:pic>
        <p:nvPicPr>
          <p:cNvPr id="8" name="Picture 7" descr="A diagram of a circular object with arrows&#10;&#10;Description automatically generated">
            <a:extLst>
              <a:ext uri="{FF2B5EF4-FFF2-40B4-BE49-F238E27FC236}">
                <a16:creationId xmlns:a16="http://schemas.microsoft.com/office/drawing/2014/main" id="{FFBDCA52-D6FA-F147-427D-A93A97BA0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83" y="2839634"/>
            <a:ext cx="3027155" cy="3350854"/>
          </a:xfrm>
          <a:prstGeom prst="rect">
            <a:avLst/>
          </a:prstGeom>
        </p:spPr>
      </p:pic>
      <p:pic>
        <p:nvPicPr>
          <p:cNvPr id="12" name="Picture 11" descr="A diagram of a circular object with a circle and a circle with a circle with a circle with a circle with a circle with a circle with a circle with a circle with a circle with a circle&#10;&#10;Description automatically generated">
            <a:extLst>
              <a:ext uri="{FF2B5EF4-FFF2-40B4-BE49-F238E27FC236}">
                <a16:creationId xmlns:a16="http://schemas.microsoft.com/office/drawing/2014/main" id="{C2A54953-4ED6-C2B3-BCDB-2CBA347953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76" y="2839634"/>
            <a:ext cx="3027155" cy="3350854"/>
          </a:xfrm>
          <a:prstGeom prst="rect">
            <a:avLst/>
          </a:prstGeom>
        </p:spPr>
      </p:pic>
      <p:pic>
        <p:nvPicPr>
          <p:cNvPr id="10" name="Picture 9" descr="A diagram of a circular object with a circle and a red arrow&#10;&#10;Description automatically generated with medium confidence">
            <a:extLst>
              <a:ext uri="{FF2B5EF4-FFF2-40B4-BE49-F238E27FC236}">
                <a16:creationId xmlns:a16="http://schemas.microsoft.com/office/drawing/2014/main" id="{56B2E558-B5C2-E304-9FB8-C0719367EC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2038" y="2847731"/>
            <a:ext cx="3027155" cy="3350854"/>
          </a:xfrm>
          <a:prstGeom prst="rect">
            <a:avLst/>
          </a:prstGeom>
        </p:spPr>
      </p:pic>
      <p:pic>
        <p:nvPicPr>
          <p:cNvPr id="16" name="Picture 15" descr="A diagram of a circular table&#10;&#10;Description automatically generated">
            <a:extLst>
              <a:ext uri="{FF2B5EF4-FFF2-40B4-BE49-F238E27FC236}">
                <a16:creationId xmlns:a16="http://schemas.microsoft.com/office/drawing/2014/main" id="{52641FE6-D369-9168-5683-4D1C83DE3F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4845" y="2839634"/>
            <a:ext cx="3027155" cy="3350854"/>
          </a:xfrm>
          <a:prstGeom prst="rect">
            <a:avLst/>
          </a:prstGeom>
        </p:spPr>
      </p:pic>
      <p:sp>
        <p:nvSpPr>
          <p:cNvPr id="17" name="TextBox 16">
            <a:extLst>
              <a:ext uri="{FF2B5EF4-FFF2-40B4-BE49-F238E27FC236}">
                <a16:creationId xmlns:a16="http://schemas.microsoft.com/office/drawing/2014/main" id="{B551C429-719C-123B-F3BC-1B9472BD632D}"/>
              </a:ext>
            </a:extLst>
          </p:cNvPr>
          <p:cNvSpPr txBox="1"/>
          <p:nvPr/>
        </p:nvSpPr>
        <p:spPr>
          <a:xfrm>
            <a:off x="640034" y="2478399"/>
            <a:ext cx="1592103" cy="369332"/>
          </a:xfrm>
          <a:prstGeom prst="rect">
            <a:avLst/>
          </a:prstGeom>
          <a:noFill/>
        </p:spPr>
        <p:txBody>
          <a:bodyPr wrap="none" rtlCol="0">
            <a:spAutoFit/>
          </a:bodyPr>
          <a:lstStyle/>
          <a:p>
            <a:r>
              <a:rPr lang="tr-TR" b="1" dirty="0"/>
              <a:t>İlk hızlandırma</a:t>
            </a:r>
          </a:p>
        </p:txBody>
      </p:sp>
      <p:sp>
        <p:nvSpPr>
          <p:cNvPr id="20" name="TextBox 19">
            <a:extLst>
              <a:ext uri="{FF2B5EF4-FFF2-40B4-BE49-F238E27FC236}">
                <a16:creationId xmlns:a16="http://schemas.microsoft.com/office/drawing/2014/main" id="{6937A784-F522-CEEB-5300-E0649A565CF5}"/>
              </a:ext>
            </a:extLst>
          </p:cNvPr>
          <p:cNvSpPr txBox="1"/>
          <p:nvPr/>
        </p:nvSpPr>
        <p:spPr>
          <a:xfrm>
            <a:off x="4009341" y="2478141"/>
            <a:ext cx="1161793" cy="369332"/>
          </a:xfrm>
          <a:prstGeom prst="rect">
            <a:avLst/>
          </a:prstGeom>
          <a:noFill/>
        </p:spPr>
        <p:txBody>
          <a:bodyPr wrap="square">
            <a:spAutoFit/>
          </a:bodyPr>
          <a:lstStyle/>
          <a:p>
            <a:r>
              <a:rPr lang="tr-TR" b="1" dirty="0"/>
              <a:t>İç koruma</a:t>
            </a:r>
          </a:p>
        </p:txBody>
      </p:sp>
      <p:sp>
        <p:nvSpPr>
          <p:cNvPr id="27" name="TextBox 26">
            <a:extLst>
              <a:ext uri="{FF2B5EF4-FFF2-40B4-BE49-F238E27FC236}">
                <a16:creationId xmlns:a16="http://schemas.microsoft.com/office/drawing/2014/main" id="{92A846A5-C8FC-FD44-E90B-61BF41265F3C}"/>
              </a:ext>
            </a:extLst>
          </p:cNvPr>
          <p:cNvSpPr txBox="1"/>
          <p:nvPr/>
        </p:nvSpPr>
        <p:spPr>
          <a:xfrm>
            <a:off x="6747646" y="2478141"/>
            <a:ext cx="1705462" cy="369332"/>
          </a:xfrm>
          <a:prstGeom prst="rect">
            <a:avLst/>
          </a:prstGeom>
          <a:noFill/>
        </p:spPr>
        <p:txBody>
          <a:bodyPr wrap="square">
            <a:spAutoFit/>
          </a:bodyPr>
          <a:lstStyle/>
          <a:p>
            <a:r>
              <a:rPr lang="tr-TR" b="1" dirty="0"/>
              <a:t>İkinci hızlanma</a:t>
            </a:r>
          </a:p>
        </p:txBody>
      </p:sp>
      <p:sp>
        <p:nvSpPr>
          <p:cNvPr id="29" name="TextBox 28">
            <a:extLst>
              <a:ext uri="{FF2B5EF4-FFF2-40B4-BE49-F238E27FC236}">
                <a16:creationId xmlns:a16="http://schemas.microsoft.com/office/drawing/2014/main" id="{A4ADDB04-6F04-006D-184A-3FE7291AB483}"/>
              </a:ext>
            </a:extLst>
          </p:cNvPr>
          <p:cNvSpPr txBox="1"/>
          <p:nvPr/>
        </p:nvSpPr>
        <p:spPr>
          <a:xfrm>
            <a:off x="9800933" y="2489106"/>
            <a:ext cx="1705462" cy="369332"/>
          </a:xfrm>
          <a:prstGeom prst="rect">
            <a:avLst/>
          </a:prstGeom>
          <a:noFill/>
        </p:spPr>
        <p:txBody>
          <a:bodyPr wrap="square">
            <a:spAutoFit/>
          </a:bodyPr>
          <a:lstStyle/>
          <a:p>
            <a:r>
              <a:rPr lang="tr-TR" b="1" dirty="0"/>
              <a:t>Devir Mıknatısı </a:t>
            </a:r>
          </a:p>
        </p:txBody>
      </p:sp>
      <p:sp>
        <p:nvSpPr>
          <p:cNvPr id="2" name="Slide Number Placeholder 1">
            <a:extLst>
              <a:ext uri="{FF2B5EF4-FFF2-40B4-BE49-F238E27FC236}">
                <a16:creationId xmlns:a16="http://schemas.microsoft.com/office/drawing/2014/main" id="{3EDB1F87-998F-CA19-CBAA-3D7F07E66738}"/>
              </a:ext>
            </a:extLst>
          </p:cNvPr>
          <p:cNvSpPr>
            <a:spLocks noGrp="1"/>
          </p:cNvSpPr>
          <p:nvPr>
            <p:ph type="sldNum" sz="quarter" idx="12"/>
          </p:nvPr>
        </p:nvSpPr>
        <p:spPr/>
        <p:txBody>
          <a:bodyPr/>
          <a:lstStyle/>
          <a:p>
            <a:fld id="{B67BF8F8-67F3-499B-A441-62C75F4E249C}" type="slidenum">
              <a:rPr lang="tr-TR" smtClean="0"/>
              <a:t>3</a:t>
            </a:fld>
            <a:endParaRPr lang="tr-TR"/>
          </a:p>
        </p:txBody>
      </p:sp>
    </p:spTree>
    <p:extLst>
      <p:ext uri="{BB962C8B-B14F-4D97-AF65-F5344CB8AC3E}">
        <p14:creationId xmlns:p14="http://schemas.microsoft.com/office/powerpoint/2010/main" val="2765401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graph&#10;&#10;Description automatically generated">
            <a:extLst>
              <a:ext uri="{FF2B5EF4-FFF2-40B4-BE49-F238E27FC236}">
                <a16:creationId xmlns:a16="http://schemas.microsoft.com/office/drawing/2014/main" id="{A911F2A7-4619-747B-CE43-9E53423B2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384" y="987402"/>
            <a:ext cx="4464496" cy="5768731"/>
          </a:xfrm>
          <a:prstGeom prst="rect">
            <a:avLst/>
          </a:prstGeom>
        </p:spPr>
      </p:pic>
      <p:sp>
        <p:nvSpPr>
          <p:cNvPr id="6" name="TextBox 5">
            <a:extLst>
              <a:ext uri="{FF2B5EF4-FFF2-40B4-BE49-F238E27FC236}">
                <a16:creationId xmlns:a16="http://schemas.microsoft.com/office/drawing/2014/main" id="{61AE8122-68E5-C756-37BE-8254D692CB7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5A4B7E3F-E60F-C6ED-BFA8-A076EFB2A63B}"/>
              </a:ext>
            </a:extLst>
          </p:cNvPr>
          <p:cNvSpPr txBox="1"/>
          <p:nvPr/>
        </p:nvSpPr>
        <p:spPr>
          <a:xfrm>
            <a:off x="4608962" y="831723"/>
            <a:ext cx="2974075"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8" name="TextBox 7">
            <a:extLst>
              <a:ext uri="{FF2B5EF4-FFF2-40B4-BE49-F238E27FC236}">
                <a16:creationId xmlns:a16="http://schemas.microsoft.com/office/drawing/2014/main" id="{05CC022F-B4D7-0E84-ED26-0CAADB0E8A72}"/>
              </a:ext>
            </a:extLst>
          </p:cNvPr>
          <p:cNvSpPr txBox="1"/>
          <p:nvPr/>
        </p:nvSpPr>
        <p:spPr>
          <a:xfrm>
            <a:off x="6456040" y="2276872"/>
            <a:ext cx="4608512" cy="3200876"/>
          </a:xfrm>
          <a:prstGeom prst="rect">
            <a:avLst/>
          </a:prstGeom>
          <a:noFill/>
        </p:spPr>
        <p:txBody>
          <a:bodyPr wrap="square" rtlCol="0">
            <a:spAutoFit/>
          </a:bodyPr>
          <a:lstStyle/>
          <a:p>
            <a:r>
              <a:rPr lang="tr-TR" sz="2000" b="1" dirty="0"/>
              <a:t>Analiz</a:t>
            </a:r>
          </a:p>
          <a:p>
            <a:endParaRPr lang="tr-TR" sz="2000" b="1" dirty="0"/>
          </a:p>
          <a:p>
            <a:pPr marL="342900" indent="-342900">
              <a:buFont typeface="Arial" panose="020B0604020202020204" pitchFamily="34" charset="0"/>
              <a:buChar char="•"/>
            </a:pPr>
            <a:r>
              <a:rPr lang="tr-TR" dirty="0"/>
              <a:t>Simülasyon verilerinin görselleştirilmesi ve analiz edilmesini sağlar</a:t>
            </a:r>
          </a:p>
          <a:p>
            <a:pPr marL="342900" indent="-342900">
              <a:buFont typeface="Arial" panose="020B0604020202020204" pitchFamily="34" charset="0"/>
              <a:buChar char="•"/>
            </a:pPr>
            <a:r>
              <a:rPr lang="tr-TR" dirty="0"/>
              <a:t>Şuanki versiyonda iki analiz yöntemi bulunmakta :</a:t>
            </a:r>
          </a:p>
          <a:p>
            <a:pPr marL="800100" lvl="1" indent="-342900">
              <a:buFont typeface="Wingdings" panose="05000000000000000000" pitchFamily="2" charset="2"/>
              <a:buChar char="Ø"/>
            </a:pPr>
            <a:r>
              <a:rPr lang="tr-TR" dirty="0"/>
              <a:t>Her elektron için </a:t>
            </a:r>
            <a:r>
              <a:rPr lang="tr-TR" b="1" dirty="0"/>
              <a:t>E(t) </a:t>
            </a:r>
            <a:r>
              <a:rPr lang="tr-TR" dirty="0"/>
              <a:t>grafiği</a:t>
            </a:r>
          </a:p>
          <a:p>
            <a:pPr marL="800100" lvl="1" indent="-342900">
              <a:buFont typeface="Wingdings" panose="05000000000000000000" pitchFamily="2" charset="2"/>
              <a:buChar char="Ø"/>
            </a:pPr>
            <a:r>
              <a:rPr lang="tr-TR" b="1" dirty="0"/>
              <a:t>Elektron enerji dağılım </a:t>
            </a:r>
            <a:r>
              <a:rPr lang="tr-TR" dirty="0"/>
              <a:t>histogramı</a:t>
            </a:r>
          </a:p>
          <a:p>
            <a:pPr marL="342900" indent="-342900">
              <a:buFont typeface="Arial" panose="020B0604020202020204" pitchFamily="34" charset="0"/>
              <a:buChar char="•"/>
            </a:pPr>
            <a:r>
              <a:rPr lang="tr-TR" dirty="0"/>
              <a:t>Grafikler kaydedilebilir</a:t>
            </a:r>
          </a:p>
          <a:p>
            <a:pPr marL="342900" indent="-342900">
              <a:buFont typeface="Arial" panose="020B0604020202020204" pitchFamily="34" charset="0"/>
              <a:buChar char="•"/>
            </a:pPr>
            <a:r>
              <a:rPr lang="tr-TR" dirty="0"/>
              <a:t>Analiz araçları ekleme çalışmaları devam ediyor</a:t>
            </a:r>
          </a:p>
        </p:txBody>
      </p:sp>
      <p:sp>
        <p:nvSpPr>
          <p:cNvPr id="2" name="Slide Number Placeholder 1">
            <a:extLst>
              <a:ext uri="{FF2B5EF4-FFF2-40B4-BE49-F238E27FC236}">
                <a16:creationId xmlns:a16="http://schemas.microsoft.com/office/drawing/2014/main" id="{03C19932-3D09-0203-91CE-3B32B9AD1FFD}"/>
              </a:ext>
            </a:extLst>
          </p:cNvPr>
          <p:cNvSpPr>
            <a:spLocks noGrp="1"/>
          </p:cNvSpPr>
          <p:nvPr>
            <p:ph type="sldNum" sz="quarter" idx="12"/>
          </p:nvPr>
        </p:nvSpPr>
        <p:spPr/>
        <p:txBody>
          <a:bodyPr/>
          <a:lstStyle/>
          <a:p>
            <a:fld id="{B67BF8F8-67F3-499B-A441-62C75F4E249C}" type="slidenum">
              <a:rPr lang="tr-TR" smtClean="0"/>
              <a:t>30</a:t>
            </a:fld>
            <a:endParaRPr lang="tr-TR"/>
          </a:p>
        </p:txBody>
      </p:sp>
    </p:spTree>
    <p:extLst>
      <p:ext uri="{BB962C8B-B14F-4D97-AF65-F5344CB8AC3E}">
        <p14:creationId xmlns:p14="http://schemas.microsoft.com/office/powerpoint/2010/main" val="1654881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94AFAC-27F7-6104-C62B-C82798B1B13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717B53F9-CAC6-949A-4413-7BF2C596EB18}"/>
              </a:ext>
            </a:extLst>
          </p:cNvPr>
          <p:cNvSpPr txBox="1"/>
          <p:nvPr/>
        </p:nvSpPr>
        <p:spPr>
          <a:xfrm>
            <a:off x="4608961" y="932122"/>
            <a:ext cx="2974077"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6" name="TextBox 5">
            <a:extLst>
              <a:ext uri="{FF2B5EF4-FFF2-40B4-BE49-F238E27FC236}">
                <a16:creationId xmlns:a16="http://schemas.microsoft.com/office/drawing/2014/main" id="{C48266F2-E2D7-7E8B-5B63-51272170BA64}"/>
              </a:ext>
            </a:extLst>
          </p:cNvPr>
          <p:cNvSpPr txBox="1"/>
          <p:nvPr/>
        </p:nvSpPr>
        <p:spPr>
          <a:xfrm>
            <a:off x="6456040" y="2276872"/>
            <a:ext cx="4608512" cy="2646878"/>
          </a:xfrm>
          <a:prstGeom prst="rect">
            <a:avLst/>
          </a:prstGeom>
          <a:noFill/>
        </p:spPr>
        <p:txBody>
          <a:bodyPr wrap="square" rtlCol="0">
            <a:spAutoFit/>
          </a:bodyPr>
          <a:lstStyle/>
          <a:p>
            <a:r>
              <a:rPr lang="tr-TR" sz="2000" b="1" dirty="0"/>
              <a:t> Sweep Frame</a:t>
            </a:r>
          </a:p>
          <a:p>
            <a:endParaRPr lang="tr-TR" sz="2000" b="1" dirty="0"/>
          </a:p>
          <a:p>
            <a:pPr marL="342900" indent="-342900">
              <a:buFont typeface="Arial" panose="020B0604020202020204" pitchFamily="34" charset="0"/>
              <a:buChar char="•"/>
            </a:pPr>
            <a:r>
              <a:rPr lang="tr-TR" dirty="0"/>
              <a:t>Parametre taraması işlevini yönetir</a:t>
            </a:r>
          </a:p>
          <a:p>
            <a:pPr marL="342900" indent="-342900">
              <a:buFont typeface="Arial" panose="020B0604020202020204" pitchFamily="34" charset="0"/>
              <a:buChar char="•"/>
            </a:pPr>
            <a:r>
              <a:rPr lang="tr-TR" dirty="0"/>
              <a:t>Şu anki versiyonda, faz gecikmesi taraması yapabilmektedir </a:t>
            </a:r>
          </a:p>
          <a:p>
            <a:pPr marL="342900" indent="-342900">
              <a:buFont typeface="Arial" panose="020B0604020202020204" pitchFamily="34" charset="0"/>
              <a:buChar char="•"/>
            </a:pPr>
            <a:r>
              <a:rPr lang="tr-TR" dirty="0"/>
              <a:t>Tarama verilerini görselleştirir</a:t>
            </a:r>
          </a:p>
          <a:p>
            <a:pPr marL="342900" indent="-342900">
              <a:buFont typeface="Arial" panose="020B0604020202020204" pitchFamily="34" charset="0"/>
              <a:buChar char="•"/>
            </a:pPr>
            <a:r>
              <a:rPr lang="tr-TR" dirty="0"/>
              <a:t>Grafikleri kaydeder</a:t>
            </a:r>
          </a:p>
          <a:p>
            <a:pPr marL="342900" indent="-342900">
              <a:buFont typeface="Arial" panose="020B0604020202020204" pitchFamily="34" charset="0"/>
              <a:buChar char="•"/>
            </a:pPr>
            <a:r>
              <a:rPr lang="tr-TR" dirty="0"/>
              <a:t>Başka parametre taramaları üzerinde çalışmalar devam etmekte ( </a:t>
            </a:r>
            <a:r>
              <a:rPr lang="tr-TR" b="1" dirty="0"/>
              <a:t>Lout vb</a:t>
            </a:r>
            <a:r>
              <a:rPr lang="tr-TR" dirty="0"/>
              <a:t>. )</a:t>
            </a:r>
          </a:p>
        </p:txBody>
      </p:sp>
      <p:pic>
        <p:nvPicPr>
          <p:cNvPr id="10" name="Picture 9" descr="A screen shot of a graph&#10;&#10;Description automatically generated">
            <a:extLst>
              <a:ext uri="{FF2B5EF4-FFF2-40B4-BE49-F238E27FC236}">
                <a16:creationId xmlns:a16="http://schemas.microsoft.com/office/drawing/2014/main" id="{91796767-D20B-9036-B7C0-4A8F42B94E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60" y="1195137"/>
            <a:ext cx="4392488" cy="5675687"/>
          </a:xfrm>
          <a:prstGeom prst="rect">
            <a:avLst/>
          </a:prstGeom>
        </p:spPr>
      </p:pic>
      <p:sp>
        <p:nvSpPr>
          <p:cNvPr id="2" name="Slide Number Placeholder 1">
            <a:extLst>
              <a:ext uri="{FF2B5EF4-FFF2-40B4-BE49-F238E27FC236}">
                <a16:creationId xmlns:a16="http://schemas.microsoft.com/office/drawing/2014/main" id="{7784B249-C04D-BBE8-161B-99702436B557}"/>
              </a:ext>
            </a:extLst>
          </p:cNvPr>
          <p:cNvSpPr>
            <a:spLocks noGrp="1"/>
          </p:cNvSpPr>
          <p:nvPr>
            <p:ph type="sldNum" sz="quarter" idx="12"/>
          </p:nvPr>
        </p:nvSpPr>
        <p:spPr/>
        <p:txBody>
          <a:bodyPr/>
          <a:lstStyle/>
          <a:p>
            <a:fld id="{B67BF8F8-67F3-499B-A441-62C75F4E249C}" type="slidenum">
              <a:rPr lang="tr-TR" smtClean="0"/>
              <a:t>31</a:t>
            </a:fld>
            <a:endParaRPr lang="tr-TR"/>
          </a:p>
        </p:txBody>
      </p:sp>
    </p:spTree>
    <p:extLst>
      <p:ext uri="{BB962C8B-B14F-4D97-AF65-F5344CB8AC3E}">
        <p14:creationId xmlns:p14="http://schemas.microsoft.com/office/powerpoint/2010/main" val="2999535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5298B8-C65D-AB7E-67E8-EF878CC98B89}"/>
              </a:ext>
            </a:extLst>
          </p:cNvPr>
          <p:cNvSpPr>
            <a:spLocks noGrp="1"/>
          </p:cNvSpPr>
          <p:nvPr>
            <p:ph type="sldNum" sz="quarter" idx="12"/>
          </p:nvPr>
        </p:nvSpPr>
        <p:spPr/>
        <p:txBody>
          <a:bodyPr/>
          <a:lstStyle/>
          <a:p>
            <a:fld id="{B67BF8F8-67F3-499B-A441-62C75F4E249C}" type="slidenum">
              <a:rPr lang="tr-TR" smtClean="0"/>
              <a:t>32</a:t>
            </a:fld>
            <a:endParaRPr lang="tr-TR"/>
          </a:p>
        </p:txBody>
      </p:sp>
      <p:pic>
        <p:nvPicPr>
          <p:cNvPr id="5" name="Picture 4" descr="A screen shot of a graph&#10;&#10;Description automatically generated">
            <a:extLst>
              <a:ext uri="{FF2B5EF4-FFF2-40B4-BE49-F238E27FC236}">
                <a16:creationId xmlns:a16="http://schemas.microsoft.com/office/drawing/2014/main" id="{E93D15DE-2DC6-EE50-05E9-CC1E45944B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3681" y="-288099"/>
            <a:ext cx="6026123" cy="7786563"/>
          </a:xfrm>
          <a:prstGeom prst="rect">
            <a:avLst/>
          </a:prstGeom>
          <a:effectLst>
            <a:softEdge rad="101600"/>
          </a:effectLst>
        </p:spPr>
      </p:pic>
      <p:pic>
        <p:nvPicPr>
          <p:cNvPr id="6" name="Picture 5" descr="A screenshot of a computer&#10;&#10;Description automatically generated">
            <a:extLst>
              <a:ext uri="{FF2B5EF4-FFF2-40B4-BE49-F238E27FC236}">
                <a16:creationId xmlns:a16="http://schemas.microsoft.com/office/drawing/2014/main" id="{98B6628A-3AB9-A5F4-AFB7-0D7E49E24459}"/>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61973" y="-336021"/>
            <a:ext cx="6411670" cy="7834485"/>
          </a:xfrm>
          <a:prstGeom prst="rect">
            <a:avLst/>
          </a:prstGeom>
          <a:effectLst>
            <a:softEdge rad="139700"/>
          </a:effectLst>
        </p:spPr>
      </p:pic>
    </p:spTree>
    <p:extLst>
      <p:ext uri="{BB962C8B-B14F-4D97-AF65-F5344CB8AC3E}">
        <p14:creationId xmlns:p14="http://schemas.microsoft.com/office/powerpoint/2010/main" val="12262323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 shot of a graph&#10;&#10;Description automatically generated">
            <a:extLst>
              <a:ext uri="{FF2B5EF4-FFF2-40B4-BE49-F238E27FC236}">
                <a16:creationId xmlns:a16="http://schemas.microsoft.com/office/drawing/2014/main" id="{CF41FD72-4EB6-8DEC-5126-220EA9426E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9681" y="1844825"/>
            <a:ext cx="3489616" cy="4576203"/>
          </a:xfrm>
          <a:prstGeom prst="rect">
            <a:avLst/>
          </a:prstGeom>
        </p:spPr>
      </p:pic>
      <p:pic>
        <p:nvPicPr>
          <p:cNvPr id="11" name="Picture 10" descr="A screen shot of a graph&#10;&#10;Description automatically generated">
            <a:extLst>
              <a:ext uri="{FF2B5EF4-FFF2-40B4-BE49-F238E27FC236}">
                <a16:creationId xmlns:a16="http://schemas.microsoft.com/office/drawing/2014/main" id="{82EF58D5-B085-F028-48CB-4A62D2C90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4313" y="1833676"/>
            <a:ext cx="3489617" cy="4576205"/>
          </a:xfrm>
          <a:prstGeom prst="rect">
            <a:avLst/>
          </a:prstGeom>
        </p:spPr>
      </p:pic>
      <p:pic>
        <p:nvPicPr>
          <p:cNvPr id="9" name="Picture 8" descr="A screen shot of a graph&#10;&#10;Description automatically generated">
            <a:extLst>
              <a:ext uri="{FF2B5EF4-FFF2-40B4-BE49-F238E27FC236}">
                <a16:creationId xmlns:a16="http://schemas.microsoft.com/office/drawing/2014/main" id="{425C8EE9-E9B6-F4F9-B0EB-5C4334F994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500" y="1844824"/>
            <a:ext cx="3489617" cy="4576204"/>
          </a:xfrm>
          <a:prstGeom prst="rect">
            <a:avLst/>
          </a:prstGeom>
        </p:spPr>
      </p:pic>
      <p:sp>
        <p:nvSpPr>
          <p:cNvPr id="6" name="TextBox 5">
            <a:extLst>
              <a:ext uri="{FF2B5EF4-FFF2-40B4-BE49-F238E27FC236}">
                <a16:creationId xmlns:a16="http://schemas.microsoft.com/office/drawing/2014/main" id="{B44EE787-B017-8512-8BAC-00BDDCB3A342}"/>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D73ECF5E-555D-A9A3-5BEE-D065F3BB2E8E}"/>
              </a:ext>
            </a:extLst>
          </p:cNvPr>
          <p:cNvSpPr txBox="1"/>
          <p:nvPr/>
        </p:nvSpPr>
        <p:spPr>
          <a:xfrm>
            <a:off x="4608961" y="899199"/>
            <a:ext cx="2974075"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14" name="TextBox 13">
            <a:extLst>
              <a:ext uri="{FF2B5EF4-FFF2-40B4-BE49-F238E27FC236}">
                <a16:creationId xmlns:a16="http://schemas.microsoft.com/office/drawing/2014/main" id="{921E53C8-22B0-FB06-F360-E48AF6B9CDB3}"/>
              </a:ext>
            </a:extLst>
          </p:cNvPr>
          <p:cNvSpPr txBox="1"/>
          <p:nvPr/>
        </p:nvSpPr>
        <p:spPr>
          <a:xfrm>
            <a:off x="4417392" y="1360864"/>
            <a:ext cx="3263457" cy="400110"/>
          </a:xfrm>
          <a:prstGeom prst="rect">
            <a:avLst/>
          </a:prstGeom>
          <a:noFill/>
        </p:spPr>
        <p:txBody>
          <a:bodyPr wrap="none" rtlCol="0">
            <a:spAutoFit/>
          </a:bodyPr>
          <a:lstStyle/>
          <a:p>
            <a:r>
              <a:rPr lang="tr-TR" sz="2000" b="1" dirty="0"/>
              <a:t>Faz uyumu neden önemlidir?</a:t>
            </a:r>
          </a:p>
        </p:txBody>
      </p:sp>
      <p:sp>
        <p:nvSpPr>
          <p:cNvPr id="15" name="TextBox 14">
            <a:extLst>
              <a:ext uri="{FF2B5EF4-FFF2-40B4-BE49-F238E27FC236}">
                <a16:creationId xmlns:a16="http://schemas.microsoft.com/office/drawing/2014/main" id="{A96D490E-2354-F9F9-B41F-34EDFE111587}"/>
              </a:ext>
            </a:extLst>
          </p:cNvPr>
          <p:cNvSpPr txBox="1"/>
          <p:nvPr/>
        </p:nvSpPr>
        <p:spPr>
          <a:xfrm>
            <a:off x="755180" y="6188581"/>
            <a:ext cx="3040256" cy="646331"/>
          </a:xfrm>
          <a:prstGeom prst="rect">
            <a:avLst/>
          </a:prstGeom>
          <a:noFill/>
        </p:spPr>
        <p:txBody>
          <a:bodyPr wrap="none" rtlCol="0">
            <a:spAutoFit/>
          </a:bodyPr>
          <a:lstStyle/>
          <a:p>
            <a:r>
              <a:rPr lang="tr-TR" b="1" i="1" dirty="0"/>
              <a:t>	Senkron elektron</a:t>
            </a:r>
          </a:p>
          <a:p>
            <a:r>
              <a:rPr lang="tr-TR" b="1" i="1" dirty="0"/>
              <a:t>~optimal faz gecikmesi değeri</a:t>
            </a:r>
          </a:p>
        </p:txBody>
      </p:sp>
      <p:sp>
        <p:nvSpPr>
          <p:cNvPr id="16" name="TextBox 15">
            <a:extLst>
              <a:ext uri="{FF2B5EF4-FFF2-40B4-BE49-F238E27FC236}">
                <a16:creationId xmlns:a16="http://schemas.microsoft.com/office/drawing/2014/main" id="{E12BD7EE-084B-AF6E-366C-435D3CCCD19E}"/>
              </a:ext>
            </a:extLst>
          </p:cNvPr>
          <p:cNvSpPr txBox="1"/>
          <p:nvPr/>
        </p:nvSpPr>
        <p:spPr>
          <a:xfrm>
            <a:off x="4357567" y="6215746"/>
            <a:ext cx="3383106" cy="646331"/>
          </a:xfrm>
          <a:prstGeom prst="rect">
            <a:avLst/>
          </a:prstGeom>
          <a:noFill/>
        </p:spPr>
        <p:txBody>
          <a:bodyPr wrap="none" rtlCol="0">
            <a:spAutoFit/>
          </a:bodyPr>
          <a:lstStyle/>
          <a:p>
            <a:r>
              <a:rPr lang="tr-TR" b="1" i="1" dirty="0"/>
              <a:t>	Senkron olmayan elektron</a:t>
            </a:r>
          </a:p>
          <a:p>
            <a:r>
              <a:rPr lang="tr-TR" b="1" i="1" dirty="0"/>
              <a:t>Standart altı faz gecikmesi değeri</a:t>
            </a:r>
          </a:p>
        </p:txBody>
      </p:sp>
      <p:sp>
        <p:nvSpPr>
          <p:cNvPr id="17" name="TextBox 16">
            <a:extLst>
              <a:ext uri="{FF2B5EF4-FFF2-40B4-BE49-F238E27FC236}">
                <a16:creationId xmlns:a16="http://schemas.microsoft.com/office/drawing/2014/main" id="{237CD271-E5C9-32C1-DF38-3042A6BA7EDD}"/>
              </a:ext>
            </a:extLst>
          </p:cNvPr>
          <p:cNvSpPr txBox="1"/>
          <p:nvPr/>
        </p:nvSpPr>
        <p:spPr>
          <a:xfrm>
            <a:off x="8689725" y="6188582"/>
            <a:ext cx="2706638" cy="923330"/>
          </a:xfrm>
          <a:prstGeom prst="rect">
            <a:avLst/>
          </a:prstGeom>
          <a:noFill/>
        </p:spPr>
        <p:txBody>
          <a:bodyPr wrap="none" rtlCol="0">
            <a:spAutoFit/>
          </a:bodyPr>
          <a:lstStyle/>
          <a:p>
            <a:r>
              <a:rPr lang="tr-TR" b="1" i="1" dirty="0"/>
              <a:t>Senkron olmayan elektron</a:t>
            </a:r>
          </a:p>
          <a:p>
            <a:r>
              <a:rPr lang="tr-TR" b="1" i="1" dirty="0"/>
              <a:t>Kötü faz gecikmesi değeri</a:t>
            </a:r>
          </a:p>
          <a:p>
            <a:endParaRPr lang="tr-TR" b="1" i="1" dirty="0"/>
          </a:p>
        </p:txBody>
      </p:sp>
      <p:sp>
        <p:nvSpPr>
          <p:cNvPr id="2" name="Slide Number Placeholder 1">
            <a:extLst>
              <a:ext uri="{FF2B5EF4-FFF2-40B4-BE49-F238E27FC236}">
                <a16:creationId xmlns:a16="http://schemas.microsoft.com/office/drawing/2014/main" id="{6CFC83C5-34E4-2412-7DA5-597162443667}"/>
              </a:ext>
            </a:extLst>
          </p:cNvPr>
          <p:cNvSpPr>
            <a:spLocks noGrp="1"/>
          </p:cNvSpPr>
          <p:nvPr>
            <p:ph type="sldNum" sz="quarter" idx="12"/>
          </p:nvPr>
        </p:nvSpPr>
        <p:spPr/>
        <p:txBody>
          <a:bodyPr/>
          <a:lstStyle/>
          <a:p>
            <a:fld id="{B67BF8F8-67F3-499B-A441-62C75F4E249C}" type="slidenum">
              <a:rPr lang="tr-TR" smtClean="0"/>
              <a:t>33</a:t>
            </a:fld>
            <a:endParaRPr lang="tr-TR" dirty="0"/>
          </a:p>
        </p:txBody>
      </p:sp>
    </p:spTree>
    <p:extLst>
      <p:ext uri="{BB962C8B-B14F-4D97-AF65-F5344CB8AC3E}">
        <p14:creationId xmlns:p14="http://schemas.microsoft.com/office/powerpoint/2010/main" val="4259326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7130308-9F45-06FF-DC12-B34E3C90B8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140" y="643467"/>
            <a:ext cx="4317574" cy="5571066"/>
          </a:xfrm>
          <a:prstGeom prst="rect">
            <a:avLst/>
          </a:prstGeom>
        </p:spPr>
      </p:pic>
      <p:sp>
        <p:nvSpPr>
          <p:cNvPr id="15"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graph&#10;&#10;Description automatically generated">
            <a:extLst>
              <a:ext uri="{FF2B5EF4-FFF2-40B4-BE49-F238E27FC236}">
                <a16:creationId xmlns:a16="http://schemas.microsoft.com/office/drawing/2014/main" id="{8C622772-04B9-BC09-2495-DA6296D30C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285" y="643467"/>
            <a:ext cx="4317574" cy="5571066"/>
          </a:xfrm>
          <a:prstGeom prst="rect">
            <a:avLst/>
          </a:prstGeom>
        </p:spPr>
      </p:pic>
      <p:sp>
        <p:nvSpPr>
          <p:cNvPr id="4" name="Slide Number Placeholder 3">
            <a:extLst>
              <a:ext uri="{FF2B5EF4-FFF2-40B4-BE49-F238E27FC236}">
                <a16:creationId xmlns:a16="http://schemas.microsoft.com/office/drawing/2014/main" id="{81DC8B4B-2097-AC88-835B-CFC5D28949E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67BF8F8-67F3-499B-A441-62C75F4E249C}" type="slidenum">
              <a:rPr lang="en-US">
                <a:solidFill>
                  <a:srgbClr val="FFFFFF"/>
                </a:solidFill>
              </a:rPr>
              <a:pPr defTabSz="914400">
                <a:spcAft>
                  <a:spcPts val="600"/>
                </a:spcAft>
              </a:pPr>
              <a:t>34</a:t>
            </a:fld>
            <a:endParaRPr lang="en-US">
              <a:solidFill>
                <a:srgbClr val="FFFFFF"/>
              </a:solidFill>
            </a:endParaRPr>
          </a:p>
        </p:txBody>
      </p:sp>
    </p:spTree>
    <p:extLst>
      <p:ext uri="{BB962C8B-B14F-4D97-AF65-F5344CB8AC3E}">
        <p14:creationId xmlns:p14="http://schemas.microsoft.com/office/powerpoint/2010/main" val="47889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graph&#10;&#10;Description automatically generated">
            <a:extLst>
              <a:ext uri="{FF2B5EF4-FFF2-40B4-BE49-F238E27FC236}">
                <a16:creationId xmlns:a16="http://schemas.microsoft.com/office/drawing/2014/main" id="{1BB44E77-FDF0-7BC3-650F-169182513F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27140" y="643467"/>
            <a:ext cx="4317574" cy="5571066"/>
          </a:xfrm>
          <a:prstGeom prst="rect">
            <a:avLst/>
          </a:prstGeom>
        </p:spPr>
      </p:pic>
      <p:sp>
        <p:nvSpPr>
          <p:cNvPr id="15"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2AB51D4D-5D43-6D54-218B-BDDE5F91E7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7285" y="643467"/>
            <a:ext cx="4317574" cy="5571066"/>
          </a:xfrm>
          <a:prstGeom prst="rect">
            <a:avLst/>
          </a:prstGeom>
        </p:spPr>
      </p:pic>
      <p:sp>
        <p:nvSpPr>
          <p:cNvPr id="4" name="Slide Number Placeholder 3">
            <a:extLst>
              <a:ext uri="{FF2B5EF4-FFF2-40B4-BE49-F238E27FC236}">
                <a16:creationId xmlns:a16="http://schemas.microsoft.com/office/drawing/2014/main" id="{42E47405-0399-304E-C4D9-35F8B887C8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67BF8F8-67F3-499B-A441-62C75F4E249C}" type="slidenum">
              <a:rPr lang="en-US">
                <a:solidFill>
                  <a:srgbClr val="FFFFFF"/>
                </a:solidFill>
              </a:rPr>
              <a:pPr defTabSz="914400">
                <a:spcAft>
                  <a:spcPts val="600"/>
                </a:spcAft>
              </a:pPr>
              <a:t>35</a:t>
            </a:fld>
            <a:endParaRPr lang="en-US">
              <a:solidFill>
                <a:srgbClr val="FFFFFF"/>
              </a:solidFill>
            </a:endParaRPr>
          </a:p>
        </p:txBody>
      </p:sp>
    </p:spTree>
    <p:extLst>
      <p:ext uri="{BB962C8B-B14F-4D97-AF65-F5344CB8AC3E}">
        <p14:creationId xmlns:p14="http://schemas.microsoft.com/office/powerpoint/2010/main" val="25241334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513666-4137-F3DF-0E96-E2C1B1602EE0}"/>
              </a:ext>
            </a:extLst>
          </p:cNvPr>
          <p:cNvSpPr>
            <a:spLocks noGrp="1"/>
          </p:cNvSpPr>
          <p:nvPr>
            <p:ph type="sldNum" sz="quarter" idx="12"/>
          </p:nvPr>
        </p:nvSpPr>
        <p:spPr/>
        <p:txBody>
          <a:bodyPr/>
          <a:lstStyle/>
          <a:p>
            <a:fld id="{B67BF8F8-67F3-499B-A441-62C75F4E249C}" type="slidenum">
              <a:rPr lang="tr-TR" smtClean="0"/>
              <a:t>36</a:t>
            </a:fld>
            <a:endParaRPr lang="tr-TR"/>
          </a:p>
        </p:txBody>
      </p:sp>
      <p:pic>
        <p:nvPicPr>
          <p:cNvPr id="5" name="Picture 4" descr="A screenshot of a graph&#10;&#10;Description automatically generated">
            <a:extLst>
              <a:ext uri="{FF2B5EF4-FFF2-40B4-BE49-F238E27FC236}">
                <a16:creationId xmlns:a16="http://schemas.microsoft.com/office/drawing/2014/main" id="{2DA234B3-C2EF-EFCF-7DCB-61E90C7737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78" y="416192"/>
            <a:ext cx="4193691" cy="5418814"/>
          </a:xfrm>
          <a:prstGeom prst="rect">
            <a:avLst/>
          </a:prstGeom>
        </p:spPr>
      </p:pic>
      <p:pic>
        <p:nvPicPr>
          <p:cNvPr id="6" name="Picture 5" descr="A screenshot of a graph&#10;&#10;Description automatically generated">
            <a:extLst>
              <a:ext uri="{FF2B5EF4-FFF2-40B4-BE49-F238E27FC236}">
                <a16:creationId xmlns:a16="http://schemas.microsoft.com/office/drawing/2014/main" id="{8F8E936C-817B-17FB-1DC9-4450DD464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154" y="425927"/>
            <a:ext cx="4193691" cy="5418814"/>
          </a:xfrm>
          <a:prstGeom prst="rect">
            <a:avLst/>
          </a:prstGeom>
        </p:spPr>
      </p:pic>
      <p:pic>
        <p:nvPicPr>
          <p:cNvPr id="7" name="Picture 6" descr="A screenshot of a graph&#10;&#10;Description automatically generated">
            <a:extLst>
              <a:ext uri="{FF2B5EF4-FFF2-40B4-BE49-F238E27FC236}">
                <a16:creationId xmlns:a16="http://schemas.microsoft.com/office/drawing/2014/main" id="{09DE426A-0E28-D486-2080-AB0C5FE606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8321" y="416192"/>
            <a:ext cx="4193691" cy="5418814"/>
          </a:xfrm>
          <a:prstGeom prst="rect">
            <a:avLst/>
          </a:prstGeom>
        </p:spPr>
      </p:pic>
      <p:sp>
        <p:nvSpPr>
          <p:cNvPr id="8" name="TextBox 7">
            <a:extLst>
              <a:ext uri="{FF2B5EF4-FFF2-40B4-BE49-F238E27FC236}">
                <a16:creationId xmlns:a16="http://schemas.microsoft.com/office/drawing/2014/main" id="{51E0591D-1136-9C97-C2AE-D1EE45FC96BB}"/>
              </a:ext>
            </a:extLst>
          </p:cNvPr>
          <p:cNvSpPr txBox="1"/>
          <p:nvPr/>
        </p:nvSpPr>
        <p:spPr>
          <a:xfrm>
            <a:off x="1403424" y="6096864"/>
            <a:ext cx="1226488"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16</a:t>
            </a:r>
            <a:r>
              <a:rPr lang="tr-TR" b="1" i="0" dirty="0">
                <a:solidFill>
                  <a:srgbClr val="333333"/>
                </a:solidFill>
                <a:effectLst/>
                <a:latin typeface="system-ui"/>
              </a:rPr>
              <a:t>° </a:t>
            </a:r>
            <a:endParaRPr lang="tr-TR" dirty="0"/>
          </a:p>
        </p:txBody>
      </p:sp>
      <p:sp>
        <p:nvSpPr>
          <p:cNvPr id="9" name="TextBox 8">
            <a:extLst>
              <a:ext uri="{FF2B5EF4-FFF2-40B4-BE49-F238E27FC236}">
                <a16:creationId xmlns:a16="http://schemas.microsoft.com/office/drawing/2014/main" id="{FA42B5FB-FC9F-1DAA-1BB2-DE2F8A438CB9}"/>
              </a:ext>
            </a:extLst>
          </p:cNvPr>
          <p:cNvSpPr txBox="1"/>
          <p:nvPr/>
        </p:nvSpPr>
        <p:spPr>
          <a:xfrm>
            <a:off x="5482756" y="6096864"/>
            <a:ext cx="1330499"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-48</a:t>
            </a:r>
            <a:r>
              <a:rPr lang="tr-TR" b="1" i="0" dirty="0">
                <a:solidFill>
                  <a:srgbClr val="333333"/>
                </a:solidFill>
                <a:effectLst/>
                <a:latin typeface="system-ui"/>
              </a:rPr>
              <a:t>° </a:t>
            </a:r>
            <a:endParaRPr lang="tr-TR" dirty="0"/>
          </a:p>
        </p:txBody>
      </p:sp>
      <p:sp>
        <p:nvSpPr>
          <p:cNvPr id="10" name="TextBox 9">
            <a:extLst>
              <a:ext uri="{FF2B5EF4-FFF2-40B4-BE49-F238E27FC236}">
                <a16:creationId xmlns:a16="http://schemas.microsoft.com/office/drawing/2014/main" id="{BE55B096-F031-4834-6B79-1DE261E1BA8C}"/>
              </a:ext>
            </a:extLst>
          </p:cNvPr>
          <p:cNvSpPr txBox="1"/>
          <p:nvPr/>
        </p:nvSpPr>
        <p:spPr>
          <a:xfrm>
            <a:off x="9351738" y="6096864"/>
            <a:ext cx="1330499"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-59</a:t>
            </a:r>
            <a:r>
              <a:rPr lang="tr-TR" b="1" i="0" dirty="0">
                <a:solidFill>
                  <a:srgbClr val="333333"/>
                </a:solidFill>
                <a:effectLst/>
                <a:latin typeface="system-ui"/>
              </a:rPr>
              <a:t>° </a:t>
            </a:r>
            <a:endParaRPr lang="tr-TR" dirty="0"/>
          </a:p>
        </p:txBody>
      </p:sp>
    </p:spTree>
    <p:extLst>
      <p:ext uri="{BB962C8B-B14F-4D97-AF65-F5344CB8AC3E}">
        <p14:creationId xmlns:p14="http://schemas.microsoft.com/office/powerpoint/2010/main" val="2005752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5339B3-FEA1-32A8-DE1D-091C60E5A709}"/>
              </a:ext>
            </a:extLst>
          </p:cNvPr>
          <p:cNvSpPr>
            <a:spLocks noGrp="1"/>
          </p:cNvSpPr>
          <p:nvPr>
            <p:ph type="sldNum" sz="quarter" idx="12"/>
          </p:nvPr>
        </p:nvSpPr>
        <p:spPr/>
        <p:txBody>
          <a:bodyPr/>
          <a:lstStyle/>
          <a:p>
            <a:fld id="{B67BF8F8-67F3-499B-A441-62C75F4E249C}" type="slidenum">
              <a:rPr lang="tr-TR" smtClean="0"/>
              <a:t>37</a:t>
            </a:fld>
            <a:endParaRPr lang="tr-TR"/>
          </a:p>
        </p:txBody>
      </p:sp>
      <p:sp>
        <p:nvSpPr>
          <p:cNvPr id="5" name="TextBox 4">
            <a:extLst>
              <a:ext uri="{FF2B5EF4-FFF2-40B4-BE49-F238E27FC236}">
                <a16:creationId xmlns:a16="http://schemas.microsoft.com/office/drawing/2014/main" id="{99826F53-6DAE-92A3-0AAB-1F1E63FC83BD}"/>
              </a:ext>
            </a:extLst>
          </p:cNvPr>
          <p:cNvSpPr txBox="1"/>
          <p:nvPr/>
        </p:nvSpPr>
        <p:spPr>
          <a:xfrm>
            <a:off x="1403424" y="6096864"/>
            <a:ext cx="1226488"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16</a:t>
            </a:r>
            <a:r>
              <a:rPr lang="tr-TR" b="1" i="0" dirty="0">
                <a:solidFill>
                  <a:srgbClr val="333333"/>
                </a:solidFill>
                <a:effectLst/>
                <a:latin typeface="system-ui"/>
              </a:rPr>
              <a:t>° </a:t>
            </a:r>
            <a:endParaRPr lang="tr-TR" dirty="0"/>
          </a:p>
        </p:txBody>
      </p:sp>
      <p:sp>
        <p:nvSpPr>
          <p:cNvPr id="6" name="TextBox 5">
            <a:extLst>
              <a:ext uri="{FF2B5EF4-FFF2-40B4-BE49-F238E27FC236}">
                <a16:creationId xmlns:a16="http://schemas.microsoft.com/office/drawing/2014/main" id="{3CCA6117-6075-C194-EB3B-AF6C01A079A2}"/>
              </a:ext>
            </a:extLst>
          </p:cNvPr>
          <p:cNvSpPr txBox="1"/>
          <p:nvPr/>
        </p:nvSpPr>
        <p:spPr>
          <a:xfrm>
            <a:off x="5482756" y="6096864"/>
            <a:ext cx="1330499"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-48</a:t>
            </a:r>
            <a:r>
              <a:rPr lang="tr-TR" b="1" i="0" dirty="0">
                <a:solidFill>
                  <a:srgbClr val="333333"/>
                </a:solidFill>
                <a:effectLst/>
                <a:latin typeface="system-ui"/>
              </a:rPr>
              <a:t>° </a:t>
            </a:r>
            <a:endParaRPr lang="tr-TR" dirty="0"/>
          </a:p>
        </p:txBody>
      </p:sp>
      <p:sp>
        <p:nvSpPr>
          <p:cNvPr id="7" name="TextBox 6">
            <a:extLst>
              <a:ext uri="{FF2B5EF4-FFF2-40B4-BE49-F238E27FC236}">
                <a16:creationId xmlns:a16="http://schemas.microsoft.com/office/drawing/2014/main" id="{78E0D15E-165B-465F-BE4D-8CE080C4D7B4}"/>
              </a:ext>
            </a:extLst>
          </p:cNvPr>
          <p:cNvSpPr txBox="1"/>
          <p:nvPr/>
        </p:nvSpPr>
        <p:spPr>
          <a:xfrm>
            <a:off x="9351738" y="6096864"/>
            <a:ext cx="1330499"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-59</a:t>
            </a:r>
            <a:r>
              <a:rPr lang="tr-TR" b="1" i="0" dirty="0">
                <a:solidFill>
                  <a:srgbClr val="333333"/>
                </a:solidFill>
                <a:effectLst/>
                <a:latin typeface="system-ui"/>
              </a:rPr>
              <a:t>° </a:t>
            </a:r>
            <a:endParaRPr lang="tr-TR" dirty="0"/>
          </a:p>
        </p:txBody>
      </p:sp>
      <p:pic>
        <p:nvPicPr>
          <p:cNvPr id="8" name="Picture 7" descr="A screenshot of a computer&#10;&#10;Description automatically generated">
            <a:extLst>
              <a:ext uri="{FF2B5EF4-FFF2-40B4-BE49-F238E27FC236}">
                <a16:creationId xmlns:a16="http://schemas.microsoft.com/office/drawing/2014/main" id="{11DA15E1-5015-7EBF-79FB-DC8A44C7E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1804"/>
            <a:ext cx="4434707" cy="541881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3A46D77-A98C-B213-466C-229784013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9570" y="391804"/>
            <a:ext cx="4434707" cy="541881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9FC990D-B045-C107-ED29-3910FB0439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6200" y="378072"/>
            <a:ext cx="4434707" cy="5418814"/>
          </a:xfrm>
          <a:prstGeom prst="rect">
            <a:avLst/>
          </a:prstGeom>
        </p:spPr>
      </p:pic>
    </p:spTree>
    <p:extLst>
      <p:ext uri="{BB962C8B-B14F-4D97-AF65-F5344CB8AC3E}">
        <p14:creationId xmlns:p14="http://schemas.microsoft.com/office/powerpoint/2010/main" val="3894495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round object in a room&#10;&#10;Description automatically generated">
            <a:extLst>
              <a:ext uri="{FF2B5EF4-FFF2-40B4-BE49-F238E27FC236}">
                <a16:creationId xmlns:a16="http://schemas.microsoft.com/office/drawing/2014/main" id="{E382402D-57C6-3106-96FB-E70F9F8AB7D2}"/>
              </a:ext>
            </a:extLst>
          </p:cNvPr>
          <p:cNvPicPr>
            <a:picLocks noChangeAspect="1"/>
          </p:cNvPicPr>
          <p:nvPr/>
        </p:nvPicPr>
        <p:blipFill rotWithShape="1">
          <a:blip r:embed="rId2">
            <a:extLst>
              <a:ext uri="{28A0092B-C50C-407E-A947-70E740481C1C}">
                <a14:useLocalDpi xmlns:a14="http://schemas.microsoft.com/office/drawing/2010/main" val="0"/>
              </a:ext>
            </a:extLst>
          </a:blip>
          <a:srcRect b="11346"/>
          <a:stretch/>
        </p:blipFill>
        <p:spPr>
          <a:xfrm>
            <a:off x="2522356"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35B42F81-9991-9058-C36A-D2352BF3EB5D}"/>
              </a:ext>
            </a:extLst>
          </p:cNvPr>
          <p:cNvSpPr txBox="1"/>
          <p:nvPr/>
        </p:nvSpPr>
        <p:spPr>
          <a:xfrm>
            <a:off x="838200" y="365125"/>
            <a:ext cx="3822189" cy="1899912"/>
          </a:xfrm>
          <a:prstGeom prst="rect">
            <a:avLst/>
          </a:prstGeom>
        </p:spPr>
        <p:txBody>
          <a:bodyPr vert="horz" lIns="91440" tIns="45720" rIns="91440" bIns="45720" rtlCol="0" anchor="ctr">
            <a:normAutofit/>
          </a:bodyPr>
          <a:lstStyle/>
          <a:p>
            <a:pPr defTabSz="914400">
              <a:lnSpc>
                <a:spcPct val="90000"/>
              </a:lnSpc>
              <a:spcBef>
                <a:spcPct val="0"/>
              </a:spcBef>
              <a:spcAft>
                <a:spcPts val="630"/>
              </a:spcAft>
            </a:pPr>
            <a:r>
              <a:rPr lang="tr-TR" sz="4000" b="1" dirty="0">
                <a:ea typeface="+mj-ea"/>
                <a:cs typeface="+mj-cs"/>
              </a:rPr>
              <a:t>Üretim</a:t>
            </a:r>
            <a:endParaRPr lang="en-US" sz="4000" b="1" dirty="0">
              <a:ea typeface="+mj-ea"/>
              <a:cs typeface="+mj-cs"/>
            </a:endParaRPr>
          </a:p>
        </p:txBody>
      </p:sp>
      <p:sp>
        <p:nvSpPr>
          <p:cNvPr id="5" name="TextBox 4">
            <a:extLst>
              <a:ext uri="{FF2B5EF4-FFF2-40B4-BE49-F238E27FC236}">
                <a16:creationId xmlns:a16="http://schemas.microsoft.com/office/drawing/2014/main" id="{28DEC6BE-CD16-0280-90DB-51AE14671D10}"/>
              </a:ext>
            </a:extLst>
          </p:cNvPr>
          <p:cNvSpPr txBox="1"/>
          <p:nvPr/>
        </p:nvSpPr>
        <p:spPr>
          <a:xfrm>
            <a:off x="838200" y="2434201"/>
            <a:ext cx="3822189" cy="3742762"/>
          </a:xfrm>
          <a:prstGeom prst="rect">
            <a:avLst/>
          </a:prstGeom>
        </p:spPr>
        <p:txBody>
          <a:bodyPr vert="horz" lIns="91440" tIns="45720" rIns="91440" bIns="45720" rtlCol="0">
            <a:normAutofit lnSpcReduction="10000"/>
          </a:bodyPr>
          <a:lstStyle/>
          <a:p>
            <a:pPr marL="285750" indent="-228600" defTabSz="914400">
              <a:lnSpc>
                <a:spcPct val="90000"/>
              </a:lnSpc>
              <a:spcAft>
                <a:spcPts val="600"/>
              </a:spcAft>
              <a:buFont typeface="Arial" panose="020B0604020202020204" pitchFamily="34" charset="0"/>
              <a:buChar char="•"/>
            </a:pPr>
            <a:r>
              <a:rPr lang="en-US" sz="2000" b="1" dirty="0" err="1"/>
              <a:t>KAHVELab</a:t>
            </a:r>
            <a:r>
              <a:rPr lang="tr-TR" sz="2000" dirty="0"/>
              <a:t>’da bir rhodotron tipi hızlandırıcı üretimi devam etmektedir.</a:t>
            </a:r>
          </a:p>
          <a:p>
            <a:pPr marL="285750" indent="-228600" defTabSz="914400">
              <a:lnSpc>
                <a:spcPct val="90000"/>
              </a:lnSpc>
              <a:spcAft>
                <a:spcPts val="600"/>
              </a:spcAft>
              <a:buFont typeface="Arial" panose="020B0604020202020204" pitchFamily="34" charset="0"/>
              <a:buChar char="•"/>
            </a:pPr>
            <a:r>
              <a:rPr lang="tr-TR" sz="2000" dirty="0"/>
              <a:t>Kavite üretimi tamamlandı, ilk aşama vakum testlerinde 10^-5 mBar </a:t>
            </a:r>
            <a:endParaRPr lang="en-US" sz="2000" dirty="0"/>
          </a:p>
          <a:p>
            <a:pPr marL="285750" indent="-228600" defTabSz="914400">
              <a:lnSpc>
                <a:spcPct val="90000"/>
              </a:lnSpc>
              <a:spcAft>
                <a:spcPts val="600"/>
              </a:spcAft>
              <a:buFont typeface="Arial" panose="020B0604020202020204" pitchFamily="34" charset="0"/>
              <a:buChar char="•"/>
            </a:pPr>
            <a:r>
              <a:rPr lang="tr-TR" sz="2000" dirty="0"/>
              <a:t>Üretilen hızlandırıcının karakteristik parametreleri</a:t>
            </a:r>
            <a:r>
              <a:rPr lang="en-US" sz="2000" dirty="0"/>
              <a:t>:</a:t>
            </a:r>
          </a:p>
          <a:p>
            <a:pPr marL="742950" lvl="1" indent="-228600" defTabSz="914400">
              <a:lnSpc>
                <a:spcPct val="90000"/>
              </a:lnSpc>
              <a:spcAft>
                <a:spcPts val="600"/>
              </a:spcAft>
              <a:buFont typeface="Arial" panose="020B0604020202020204" pitchFamily="34" charset="0"/>
              <a:buChar char="•"/>
            </a:pPr>
            <a:r>
              <a:rPr lang="en-US" sz="2000" b="1" i="1" dirty="0"/>
              <a:t>f : </a:t>
            </a:r>
            <a:r>
              <a:rPr lang="en-US" sz="2000" dirty="0"/>
              <a:t>107.5 MHz</a:t>
            </a:r>
          </a:p>
          <a:p>
            <a:pPr marL="742950" lvl="1" indent="-228600" defTabSz="914400">
              <a:lnSpc>
                <a:spcPct val="90000"/>
              </a:lnSpc>
              <a:spcAft>
                <a:spcPts val="600"/>
              </a:spcAft>
              <a:buFont typeface="Arial" panose="020B0604020202020204" pitchFamily="34" charset="0"/>
              <a:buChar char="•"/>
            </a:pPr>
            <a:r>
              <a:rPr lang="en-US" sz="2000" b="1" i="1" dirty="0"/>
              <a:t>P : </a:t>
            </a:r>
            <a:r>
              <a:rPr lang="en-US" sz="2000" dirty="0"/>
              <a:t>50-100 kW</a:t>
            </a:r>
          </a:p>
          <a:p>
            <a:pPr marL="742950" lvl="1" indent="-228600" defTabSz="914400">
              <a:lnSpc>
                <a:spcPct val="90000"/>
              </a:lnSpc>
              <a:spcAft>
                <a:spcPts val="600"/>
              </a:spcAft>
              <a:buFont typeface="Arial" panose="020B0604020202020204" pitchFamily="34" charset="0"/>
              <a:buChar char="•"/>
            </a:pPr>
            <a:r>
              <a:rPr lang="en-US" sz="2000" b="1" i="1" dirty="0"/>
              <a:t>Ein : </a:t>
            </a:r>
            <a:r>
              <a:rPr lang="en-US" sz="2000" dirty="0"/>
              <a:t>40 keV</a:t>
            </a:r>
          </a:p>
          <a:p>
            <a:pPr marL="742950" lvl="1" indent="-228600" defTabSz="914400">
              <a:lnSpc>
                <a:spcPct val="90000"/>
              </a:lnSpc>
              <a:spcAft>
                <a:spcPts val="600"/>
              </a:spcAft>
              <a:buFont typeface="Arial" panose="020B0604020202020204" pitchFamily="34" charset="0"/>
              <a:buChar char="•"/>
            </a:pPr>
            <a:r>
              <a:rPr lang="en-US" sz="2000" b="1" i="1" dirty="0"/>
              <a:t>E</a:t>
            </a:r>
            <a:r>
              <a:rPr lang="tr-TR" sz="2000" b="1" i="1" dirty="0"/>
              <a:t>hedef</a:t>
            </a:r>
            <a:r>
              <a:rPr lang="en-US" sz="2000" b="1" i="1" dirty="0"/>
              <a:t> : </a:t>
            </a:r>
            <a:r>
              <a:rPr lang="en-US" sz="2000" dirty="0"/>
              <a:t>1-5 MeV</a:t>
            </a:r>
            <a:endParaRPr lang="en-US" sz="2000" b="1" i="1" dirty="0"/>
          </a:p>
        </p:txBody>
      </p:sp>
      <p:sp>
        <p:nvSpPr>
          <p:cNvPr id="2" name="Slide Number Placeholder 1">
            <a:extLst>
              <a:ext uri="{FF2B5EF4-FFF2-40B4-BE49-F238E27FC236}">
                <a16:creationId xmlns:a16="http://schemas.microsoft.com/office/drawing/2014/main" id="{AE1D5D47-AE5F-5CAA-F9F5-397E584029BE}"/>
              </a:ext>
            </a:extLst>
          </p:cNvPr>
          <p:cNvSpPr>
            <a:spLocks noGrp="1"/>
          </p:cNvSpPr>
          <p:nvPr>
            <p:ph type="sldNum" sz="quarter" idx="12"/>
          </p:nvPr>
        </p:nvSpPr>
        <p:spPr/>
        <p:txBody>
          <a:bodyPr/>
          <a:lstStyle/>
          <a:p>
            <a:fld id="{B67BF8F8-67F3-499B-A441-62C75F4E249C}" type="slidenum">
              <a:rPr lang="tr-TR" smtClean="0"/>
              <a:t>38</a:t>
            </a:fld>
            <a:endParaRPr lang="tr-TR"/>
          </a:p>
        </p:txBody>
      </p:sp>
    </p:spTree>
    <p:extLst>
      <p:ext uri="{BB962C8B-B14F-4D97-AF65-F5344CB8AC3E}">
        <p14:creationId xmlns:p14="http://schemas.microsoft.com/office/powerpoint/2010/main" val="32199445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1AFD1D-81BB-2079-D46A-D3591CBB2105}"/>
              </a:ext>
            </a:extLst>
          </p:cNvPr>
          <p:cNvSpPr txBox="1"/>
          <p:nvPr/>
        </p:nvSpPr>
        <p:spPr>
          <a:xfrm>
            <a:off x="5433732" y="178095"/>
            <a:ext cx="1584176" cy="607279"/>
          </a:xfrm>
          <a:prstGeom prst="rect">
            <a:avLst/>
          </a:prstGeom>
          <a:noFill/>
        </p:spPr>
        <p:txBody>
          <a:bodyPr wrap="square">
            <a:spAutoFit/>
          </a:bodyPr>
          <a:lstStyle/>
          <a:p>
            <a:pPr defTabSz="914400">
              <a:lnSpc>
                <a:spcPct val="90000"/>
              </a:lnSpc>
              <a:spcBef>
                <a:spcPct val="0"/>
              </a:spcBef>
              <a:spcAft>
                <a:spcPts val="630"/>
              </a:spcAft>
            </a:pPr>
            <a:r>
              <a:rPr lang="tr-TR" sz="3600" b="1" dirty="0">
                <a:ea typeface="+mj-ea"/>
                <a:cs typeface="+mj-cs"/>
              </a:rPr>
              <a:t>Üretim</a:t>
            </a:r>
            <a:endParaRPr lang="en-US" sz="3600" b="1" dirty="0">
              <a:ea typeface="+mj-ea"/>
              <a:cs typeface="+mj-cs"/>
            </a:endParaRPr>
          </a:p>
        </p:txBody>
      </p:sp>
      <p:sp>
        <p:nvSpPr>
          <p:cNvPr id="6" name="TextBox 5">
            <a:extLst>
              <a:ext uri="{FF2B5EF4-FFF2-40B4-BE49-F238E27FC236}">
                <a16:creationId xmlns:a16="http://schemas.microsoft.com/office/drawing/2014/main" id="{FED8D323-14E2-C9CB-A204-B2F209AA6118}"/>
              </a:ext>
            </a:extLst>
          </p:cNvPr>
          <p:cNvSpPr txBox="1"/>
          <p:nvPr/>
        </p:nvSpPr>
        <p:spPr>
          <a:xfrm>
            <a:off x="2218077" y="757339"/>
            <a:ext cx="7755846" cy="461665"/>
          </a:xfrm>
          <a:prstGeom prst="rect">
            <a:avLst/>
          </a:prstGeom>
          <a:noFill/>
        </p:spPr>
        <p:txBody>
          <a:bodyPr wrap="square">
            <a:spAutoFit/>
          </a:bodyPr>
          <a:lstStyle/>
          <a:p>
            <a:pPr defTabSz="480060">
              <a:spcAft>
                <a:spcPts val="600"/>
              </a:spcAft>
            </a:pPr>
            <a:r>
              <a:rPr lang="tr-TR" sz="2400" b="1" dirty="0"/>
              <a:t>Son Tasarımın Bilgisayar Ortamında Oluşturulmuş Görselleri</a:t>
            </a:r>
            <a:endParaRPr lang="tr-TR" sz="2000" b="1" dirty="0"/>
          </a:p>
        </p:txBody>
      </p:sp>
      <p:pic>
        <p:nvPicPr>
          <p:cNvPr id="8" name="Picture 7" descr="A machine on wheels with a black background&#10;&#10;Description automatically generated">
            <a:extLst>
              <a:ext uri="{FF2B5EF4-FFF2-40B4-BE49-F238E27FC236}">
                <a16:creationId xmlns:a16="http://schemas.microsoft.com/office/drawing/2014/main" id="{572B3DF7-0D21-9E78-F643-0DC8E256E6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888" y="1401600"/>
            <a:ext cx="5177932" cy="5177932"/>
          </a:xfrm>
          <a:prstGeom prst="rect">
            <a:avLst/>
          </a:prstGeom>
        </p:spPr>
      </p:pic>
      <p:pic>
        <p:nvPicPr>
          <p:cNvPr id="10" name="Picture 9" descr="A machine with a machine in the middle&#10;&#10;Description automatically generated with medium confidence">
            <a:extLst>
              <a:ext uri="{FF2B5EF4-FFF2-40B4-BE49-F238E27FC236}">
                <a16:creationId xmlns:a16="http://schemas.microsoft.com/office/drawing/2014/main" id="{56F4070C-A944-7C98-1C09-60494A5EC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4768" y="1604398"/>
            <a:ext cx="5448635" cy="4358908"/>
          </a:xfrm>
          <a:prstGeom prst="rect">
            <a:avLst/>
          </a:prstGeom>
        </p:spPr>
      </p:pic>
      <p:sp>
        <p:nvSpPr>
          <p:cNvPr id="2" name="Slide Number Placeholder 1">
            <a:extLst>
              <a:ext uri="{FF2B5EF4-FFF2-40B4-BE49-F238E27FC236}">
                <a16:creationId xmlns:a16="http://schemas.microsoft.com/office/drawing/2014/main" id="{1272F1A1-B804-7B5F-5A64-748E721C1070}"/>
              </a:ext>
            </a:extLst>
          </p:cNvPr>
          <p:cNvSpPr>
            <a:spLocks noGrp="1"/>
          </p:cNvSpPr>
          <p:nvPr>
            <p:ph type="sldNum" sz="quarter" idx="12"/>
          </p:nvPr>
        </p:nvSpPr>
        <p:spPr/>
        <p:txBody>
          <a:bodyPr/>
          <a:lstStyle/>
          <a:p>
            <a:fld id="{B67BF8F8-67F3-499B-A441-62C75F4E249C}" type="slidenum">
              <a:rPr lang="tr-TR" smtClean="0"/>
              <a:t>39</a:t>
            </a:fld>
            <a:endParaRPr lang="tr-TR"/>
          </a:p>
        </p:txBody>
      </p:sp>
    </p:spTree>
    <p:extLst>
      <p:ext uri="{BB962C8B-B14F-4D97-AF65-F5344CB8AC3E}">
        <p14:creationId xmlns:p14="http://schemas.microsoft.com/office/powerpoint/2010/main" val="294065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D41D3F8-F29F-D083-B886-6EEB340CE00F}"/>
              </a:ext>
            </a:extLst>
          </p:cNvPr>
          <p:cNvSpPr txBox="1"/>
          <p:nvPr/>
        </p:nvSpPr>
        <p:spPr>
          <a:xfrm>
            <a:off x="4352906" y="188640"/>
            <a:ext cx="3455970" cy="584775"/>
          </a:xfrm>
          <a:prstGeom prst="rect">
            <a:avLst/>
          </a:prstGeom>
          <a:noFill/>
        </p:spPr>
        <p:txBody>
          <a:bodyPr wrap="square">
            <a:spAutoFit/>
          </a:bodyPr>
          <a:lstStyle/>
          <a:p>
            <a:r>
              <a:rPr lang="tr-TR" sz="3200" b="1" dirty="0"/>
              <a:t>Rhodotron Kavitesi</a:t>
            </a:r>
          </a:p>
        </p:txBody>
      </p:sp>
      <p:pic>
        <p:nvPicPr>
          <p:cNvPr id="7" name="Picture 6" descr="A diagram of a diagram of a diagram&#10;&#10;Description automatically generated with medium confidence">
            <a:extLst>
              <a:ext uri="{FF2B5EF4-FFF2-40B4-BE49-F238E27FC236}">
                <a16:creationId xmlns:a16="http://schemas.microsoft.com/office/drawing/2014/main" id="{056528B1-7115-0E50-32B9-B57266EE33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523" y="1516090"/>
            <a:ext cx="3871210" cy="4355112"/>
          </a:xfrm>
          <a:prstGeom prst="rect">
            <a:avLst/>
          </a:prstGeom>
        </p:spPr>
      </p:pic>
      <p:pic>
        <p:nvPicPr>
          <p:cNvPr id="9" name="Picture 8" descr="A diagram of a cylinder with many colored squares&#10;&#10;Description automatically generated with medium confidence">
            <a:extLst>
              <a:ext uri="{FF2B5EF4-FFF2-40B4-BE49-F238E27FC236}">
                <a16:creationId xmlns:a16="http://schemas.microsoft.com/office/drawing/2014/main" id="{C796AF10-2253-6992-9DA1-F0056CE18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050" y="1516089"/>
            <a:ext cx="3871210" cy="4355111"/>
          </a:xfrm>
          <a:prstGeom prst="rect">
            <a:avLst/>
          </a:prstGeom>
        </p:spPr>
      </p:pic>
      <p:pic>
        <p:nvPicPr>
          <p:cNvPr id="11" name="Picture 10">
            <a:extLst>
              <a:ext uri="{FF2B5EF4-FFF2-40B4-BE49-F238E27FC236}">
                <a16:creationId xmlns:a16="http://schemas.microsoft.com/office/drawing/2014/main" id="{0A9302C2-2015-D497-259B-A0005699BD66}"/>
              </a:ext>
            </a:extLst>
          </p:cNvPr>
          <p:cNvPicPr>
            <a:picLocks noChangeAspect="1"/>
          </p:cNvPicPr>
          <p:nvPr/>
        </p:nvPicPr>
        <p:blipFill>
          <a:blip r:embed="rId4"/>
          <a:stretch>
            <a:fillRect/>
          </a:stretch>
        </p:blipFill>
        <p:spPr>
          <a:xfrm>
            <a:off x="4266379" y="3054292"/>
            <a:ext cx="3629025" cy="1557869"/>
          </a:xfrm>
          <a:prstGeom prst="rect">
            <a:avLst/>
          </a:prstGeom>
        </p:spPr>
      </p:pic>
      <p:sp>
        <p:nvSpPr>
          <p:cNvPr id="24" name="TextBox 23">
            <a:extLst>
              <a:ext uri="{FF2B5EF4-FFF2-40B4-BE49-F238E27FC236}">
                <a16:creationId xmlns:a16="http://schemas.microsoft.com/office/drawing/2014/main" id="{55FA5A67-60E4-7913-6300-A6EFAD7C2852}"/>
              </a:ext>
            </a:extLst>
          </p:cNvPr>
          <p:cNvSpPr txBox="1"/>
          <p:nvPr/>
        </p:nvSpPr>
        <p:spPr>
          <a:xfrm>
            <a:off x="4641783" y="1516089"/>
            <a:ext cx="2908432" cy="1477328"/>
          </a:xfrm>
          <a:prstGeom prst="rect">
            <a:avLst/>
          </a:prstGeom>
          <a:noFill/>
        </p:spPr>
        <p:txBody>
          <a:bodyPr wrap="square" rtlCol="0">
            <a:spAutoFit/>
          </a:bodyPr>
          <a:lstStyle/>
          <a:p>
            <a:r>
              <a:rPr lang="tr-TR" dirty="0"/>
              <a:t>Duran elektromanyetik dalga çözümü, birinci mod, rezonans frekansı </a:t>
            </a:r>
            <a:r>
              <a:rPr lang="tr-TR" b="1" i="1" dirty="0"/>
              <a:t>f </a:t>
            </a:r>
            <a:r>
              <a:rPr lang="tr-TR" dirty="0"/>
              <a:t>ile beslenen basit koaksiyel silindirik kavite</a:t>
            </a:r>
            <a:endParaRPr lang="tr-TR" b="1" i="1" dirty="0"/>
          </a:p>
        </p:txBody>
      </p:sp>
      <p:pic>
        <p:nvPicPr>
          <p:cNvPr id="26" name="Picture 25">
            <a:extLst>
              <a:ext uri="{FF2B5EF4-FFF2-40B4-BE49-F238E27FC236}">
                <a16:creationId xmlns:a16="http://schemas.microsoft.com/office/drawing/2014/main" id="{8537203E-7B6E-1F31-13C4-82D1737A4050}"/>
              </a:ext>
            </a:extLst>
          </p:cNvPr>
          <p:cNvPicPr>
            <a:picLocks noChangeAspect="1"/>
          </p:cNvPicPr>
          <p:nvPr/>
        </p:nvPicPr>
        <p:blipFill>
          <a:blip r:embed="rId5"/>
          <a:stretch>
            <a:fillRect/>
          </a:stretch>
        </p:blipFill>
        <p:spPr>
          <a:xfrm>
            <a:off x="5476293" y="4724413"/>
            <a:ext cx="1239413" cy="510347"/>
          </a:xfrm>
          <a:prstGeom prst="rect">
            <a:avLst/>
          </a:prstGeom>
        </p:spPr>
      </p:pic>
      <p:sp>
        <p:nvSpPr>
          <p:cNvPr id="27" name="TextBox 26">
            <a:extLst>
              <a:ext uri="{FF2B5EF4-FFF2-40B4-BE49-F238E27FC236}">
                <a16:creationId xmlns:a16="http://schemas.microsoft.com/office/drawing/2014/main" id="{A07727D4-6122-F750-4719-488CFC2CC266}"/>
              </a:ext>
            </a:extLst>
          </p:cNvPr>
          <p:cNvSpPr txBox="1"/>
          <p:nvPr/>
        </p:nvSpPr>
        <p:spPr>
          <a:xfrm>
            <a:off x="504488" y="5928074"/>
            <a:ext cx="3015056" cy="307777"/>
          </a:xfrm>
          <a:prstGeom prst="rect">
            <a:avLst/>
          </a:prstGeom>
          <a:noFill/>
        </p:spPr>
        <p:txBody>
          <a:bodyPr wrap="none" rtlCol="0">
            <a:spAutoFit/>
          </a:bodyPr>
          <a:lstStyle/>
          <a:p>
            <a:r>
              <a:rPr lang="tr-TR" sz="1400" dirty="0"/>
              <a:t>Rhodotron kavitesi içinde elektrik alan</a:t>
            </a:r>
          </a:p>
        </p:txBody>
      </p:sp>
      <p:sp>
        <p:nvSpPr>
          <p:cNvPr id="29" name="TextBox 28">
            <a:extLst>
              <a:ext uri="{FF2B5EF4-FFF2-40B4-BE49-F238E27FC236}">
                <a16:creationId xmlns:a16="http://schemas.microsoft.com/office/drawing/2014/main" id="{3A1FB139-E716-9958-4EB3-03F117220AF8}"/>
              </a:ext>
            </a:extLst>
          </p:cNvPr>
          <p:cNvSpPr txBox="1"/>
          <p:nvPr/>
        </p:nvSpPr>
        <p:spPr>
          <a:xfrm>
            <a:off x="8468085" y="5928074"/>
            <a:ext cx="3253140" cy="307777"/>
          </a:xfrm>
          <a:prstGeom prst="rect">
            <a:avLst/>
          </a:prstGeom>
          <a:noFill/>
        </p:spPr>
        <p:txBody>
          <a:bodyPr wrap="square">
            <a:spAutoFit/>
          </a:bodyPr>
          <a:lstStyle/>
          <a:p>
            <a:r>
              <a:rPr lang="tr-TR" sz="1400" dirty="0"/>
              <a:t>Rhodotron kavitesi içinde manyetik alan</a:t>
            </a:r>
          </a:p>
        </p:txBody>
      </p:sp>
      <p:sp>
        <p:nvSpPr>
          <p:cNvPr id="2" name="Slide Number Placeholder 1">
            <a:extLst>
              <a:ext uri="{FF2B5EF4-FFF2-40B4-BE49-F238E27FC236}">
                <a16:creationId xmlns:a16="http://schemas.microsoft.com/office/drawing/2014/main" id="{CD4DC51A-CFAB-1E31-2579-B119DAC1D88A}"/>
              </a:ext>
            </a:extLst>
          </p:cNvPr>
          <p:cNvSpPr>
            <a:spLocks noGrp="1"/>
          </p:cNvSpPr>
          <p:nvPr>
            <p:ph type="sldNum" sz="quarter" idx="12"/>
          </p:nvPr>
        </p:nvSpPr>
        <p:spPr/>
        <p:txBody>
          <a:bodyPr/>
          <a:lstStyle/>
          <a:p>
            <a:fld id="{B67BF8F8-67F3-499B-A441-62C75F4E249C}" type="slidenum">
              <a:rPr lang="tr-TR" smtClean="0"/>
              <a:t>4</a:t>
            </a:fld>
            <a:endParaRPr lang="tr-TR"/>
          </a:p>
        </p:txBody>
      </p:sp>
    </p:spTree>
    <p:extLst>
      <p:ext uri="{BB962C8B-B14F-4D97-AF65-F5344CB8AC3E}">
        <p14:creationId xmlns:p14="http://schemas.microsoft.com/office/powerpoint/2010/main" val="16114042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71AFD1D-81BB-2079-D46A-D3591CBB2105}"/>
              </a:ext>
            </a:extLst>
          </p:cNvPr>
          <p:cNvSpPr txBox="1"/>
          <p:nvPr/>
        </p:nvSpPr>
        <p:spPr>
          <a:xfrm>
            <a:off x="5338817" y="260648"/>
            <a:ext cx="1514363" cy="607279"/>
          </a:xfrm>
          <a:prstGeom prst="rect">
            <a:avLst/>
          </a:prstGeom>
          <a:noFill/>
        </p:spPr>
        <p:txBody>
          <a:bodyPr wrap="square">
            <a:spAutoFit/>
          </a:bodyPr>
          <a:lstStyle/>
          <a:p>
            <a:pPr defTabSz="914400">
              <a:lnSpc>
                <a:spcPct val="90000"/>
              </a:lnSpc>
              <a:spcBef>
                <a:spcPct val="0"/>
              </a:spcBef>
              <a:spcAft>
                <a:spcPts val="630"/>
              </a:spcAft>
            </a:pPr>
            <a:r>
              <a:rPr lang="tr-TR" sz="3600" b="1" dirty="0">
                <a:ea typeface="+mj-ea"/>
                <a:cs typeface="+mj-cs"/>
              </a:rPr>
              <a:t>Üretim</a:t>
            </a:r>
            <a:endParaRPr lang="en-US" sz="3600" b="1" dirty="0">
              <a:ea typeface="+mj-ea"/>
              <a:cs typeface="+mj-cs"/>
            </a:endParaRPr>
          </a:p>
        </p:txBody>
      </p:sp>
      <p:pic>
        <p:nvPicPr>
          <p:cNvPr id="3" name="Picture 2" descr="A machine with a round object&#10;&#10;Description automatically generated with medium confidence">
            <a:extLst>
              <a:ext uri="{FF2B5EF4-FFF2-40B4-BE49-F238E27FC236}">
                <a16:creationId xmlns:a16="http://schemas.microsoft.com/office/drawing/2014/main" id="{EAFAC8F2-0C56-E986-A941-C01520989E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503" y="636295"/>
            <a:ext cx="8928992" cy="7143193"/>
          </a:xfrm>
          <a:prstGeom prst="rect">
            <a:avLst/>
          </a:prstGeom>
        </p:spPr>
      </p:pic>
      <p:sp>
        <p:nvSpPr>
          <p:cNvPr id="6" name="TextBox 5">
            <a:extLst>
              <a:ext uri="{FF2B5EF4-FFF2-40B4-BE49-F238E27FC236}">
                <a16:creationId xmlns:a16="http://schemas.microsoft.com/office/drawing/2014/main" id="{FED8D323-14E2-C9CB-A204-B2F209AA6118}"/>
              </a:ext>
            </a:extLst>
          </p:cNvPr>
          <p:cNvSpPr txBox="1"/>
          <p:nvPr/>
        </p:nvSpPr>
        <p:spPr>
          <a:xfrm>
            <a:off x="2202130" y="939935"/>
            <a:ext cx="7787738" cy="461665"/>
          </a:xfrm>
          <a:prstGeom prst="rect">
            <a:avLst/>
          </a:prstGeom>
          <a:noFill/>
        </p:spPr>
        <p:txBody>
          <a:bodyPr wrap="square">
            <a:spAutoFit/>
          </a:bodyPr>
          <a:lstStyle/>
          <a:p>
            <a:pPr defTabSz="480060">
              <a:spcAft>
                <a:spcPts val="600"/>
              </a:spcAft>
            </a:pPr>
            <a:r>
              <a:rPr lang="tr-TR" sz="2400" b="1" dirty="0"/>
              <a:t>Son Tasarımın Bilgisayar Ortamında Oluşturulmuş Görselleri</a:t>
            </a:r>
            <a:endParaRPr lang="tr-TR" sz="2000" b="1" dirty="0"/>
          </a:p>
        </p:txBody>
      </p:sp>
      <p:sp>
        <p:nvSpPr>
          <p:cNvPr id="2" name="Slide Number Placeholder 1">
            <a:extLst>
              <a:ext uri="{FF2B5EF4-FFF2-40B4-BE49-F238E27FC236}">
                <a16:creationId xmlns:a16="http://schemas.microsoft.com/office/drawing/2014/main" id="{4A0FDAD5-903E-492D-A251-00505398EF81}"/>
              </a:ext>
            </a:extLst>
          </p:cNvPr>
          <p:cNvSpPr>
            <a:spLocks noGrp="1"/>
          </p:cNvSpPr>
          <p:nvPr>
            <p:ph type="sldNum" sz="quarter" idx="12"/>
          </p:nvPr>
        </p:nvSpPr>
        <p:spPr/>
        <p:txBody>
          <a:bodyPr/>
          <a:lstStyle/>
          <a:p>
            <a:fld id="{B67BF8F8-67F3-499B-A441-62C75F4E249C}" type="slidenum">
              <a:rPr lang="tr-TR" smtClean="0"/>
              <a:t>40</a:t>
            </a:fld>
            <a:endParaRPr lang="tr-TR"/>
          </a:p>
        </p:txBody>
      </p:sp>
    </p:spTree>
    <p:extLst>
      <p:ext uri="{BB962C8B-B14F-4D97-AF65-F5344CB8AC3E}">
        <p14:creationId xmlns:p14="http://schemas.microsoft.com/office/powerpoint/2010/main" val="3886350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8303529E-B5EB-3512-A8EB-1E5D11EFCC0E}"/>
              </a:ext>
            </a:extLst>
          </p:cNvPr>
          <p:cNvSpPr>
            <a:spLocks noGrp="1"/>
          </p:cNvSpPr>
          <p:nvPr>
            <p:ph type="sldNum" sz="quarter" idx="12"/>
          </p:nvPr>
        </p:nvSpPr>
        <p:spPr/>
        <p:txBody>
          <a:bodyPr/>
          <a:lstStyle/>
          <a:p>
            <a:fld id="{B67BF8F8-67F3-499B-A441-62C75F4E249C}" type="slidenum">
              <a:rPr lang="tr-TR" smtClean="0"/>
              <a:t>41</a:t>
            </a:fld>
            <a:endParaRPr lang="tr-TR"/>
          </a:p>
        </p:txBody>
      </p:sp>
      <p:pic>
        <p:nvPicPr>
          <p:cNvPr id="10" name="Picture 9" descr="A large metal container from a hook&#10;&#10;Description automatically generated">
            <a:extLst>
              <a:ext uri="{FF2B5EF4-FFF2-40B4-BE49-F238E27FC236}">
                <a16:creationId xmlns:a16="http://schemas.microsoft.com/office/drawing/2014/main" id="{77C2A5B6-ED36-8395-A29F-3EDD28394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2187624"/>
            <a:ext cx="7488832" cy="9985109"/>
          </a:xfrm>
          <a:prstGeom prst="rect">
            <a:avLst/>
          </a:prstGeom>
        </p:spPr>
      </p:pic>
      <p:sp>
        <p:nvSpPr>
          <p:cNvPr id="14" name="Rectangle 13">
            <a:extLst>
              <a:ext uri="{FF2B5EF4-FFF2-40B4-BE49-F238E27FC236}">
                <a16:creationId xmlns:a16="http://schemas.microsoft.com/office/drawing/2014/main" id="{4462AF41-749C-3823-AEBE-EDCCB8448960}"/>
              </a:ext>
            </a:extLst>
          </p:cNvPr>
          <p:cNvSpPr/>
          <p:nvPr/>
        </p:nvSpPr>
        <p:spPr>
          <a:xfrm>
            <a:off x="2783632" y="-49696"/>
            <a:ext cx="11233248" cy="6957392"/>
          </a:xfrm>
          <a:prstGeom prst="rect">
            <a:avLst/>
          </a:prstGeom>
          <a:gradFill flip="none" rotWithShape="1">
            <a:gsLst>
              <a:gs pos="56000">
                <a:schemeClr val="accent1">
                  <a:lumMod val="5000"/>
                  <a:lumOff val="95000"/>
                  <a:alpha val="0"/>
                </a:schemeClr>
              </a:gs>
              <a:gs pos="74000">
                <a:schemeClr val="bg1"/>
              </a:gs>
              <a:gs pos="83000">
                <a:schemeClr val="bg1"/>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Rectangle 11">
            <a:extLst>
              <a:ext uri="{FF2B5EF4-FFF2-40B4-BE49-F238E27FC236}">
                <a16:creationId xmlns:a16="http://schemas.microsoft.com/office/drawing/2014/main" id="{C8E91CFE-8577-F44C-CA1E-375F54B34565}"/>
              </a:ext>
            </a:extLst>
          </p:cNvPr>
          <p:cNvSpPr/>
          <p:nvPr/>
        </p:nvSpPr>
        <p:spPr>
          <a:xfrm>
            <a:off x="4866184" y="0"/>
            <a:ext cx="7488832" cy="63093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8" name="TextBox 7">
            <a:extLst>
              <a:ext uri="{FF2B5EF4-FFF2-40B4-BE49-F238E27FC236}">
                <a16:creationId xmlns:a16="http://schemas.microsoft.com/office/drawing/2014/main" id="{F79E0BFD-B20A-8326-363B-1862D4D1DA9D}"/>
              </a:ext>
            </a:extLst>
          </p:cNvPr>
          <p:cNvSpPr txBox="1"/>
          <p:nvPr/>
        </p:nvSpPr>
        <p:spPr>
          <a:xfrm>
            <a:off x="875577" y="2049531"/>
            <a:ext cx="3061779" cy="461665"/>
          </a:xfrm>
          <a:prstGeom prst="rect">
            <a:avLst/>
          </a:prstGeom>
          <a:noFill/>
        </p:spPr>
        <p:txBody>
          <a:bodyPr wrap="square">
            <a:spAutoFit/>
          </a:bodyPr>
          <a:lstStyle/>
          <a:p>
            <a:pPr defTabSz="480060">
              <a:spcAft>
                <a:spcPts val="600"/>
              </a:spcAft>
            </a:pPr>
            <a:r>
              <a:rPr lang="tr-TR" sz="2400" b="1" dirty="0"/>
              <a:t>Kavitenin Son Durumu</a:t>
            </a:r>
            <a:endParaRPr lang="tr-TR" sz="2000" b="1" dirty="0"/>
          </a:p>
        </p:txBody>
      </p:sp>
      <p:sp>
        <p:nvSpPr>
          <p:cNvPr id="9" name="TextBox 8">
            <a:extLst>
              <a:ext uri="{FF2B5EF4-FFF2-40B4-BE49-F238E27FC236}">
                <a16:creationId xmlns:a16="http://schemas.microsoft.com/office/drawing/2014/main" id="{A961B621-FFDD-CEE0-15AB-D66AA8D4C0CF}"/>
              </a:ext>
            </a:extLst>
          </p:cNvPr>
          <p:cNvSpPr txBox="1"/>
          <p:nvPr/>
        </p:nvSpPr>
        <p:spPr>
          <a:xfrm>
            <a:off x="796561" y="3170153"/>
            <a:ext cx="3845750" cy="923330"/>
          </a:xfrm>
          <a:prstGeom prst="rect">
            <a:avLst/>
          </a:prstGeom>
          <a:noFill/>
        </p:spPr>
        <p:txBody>
          <a:bodyPr wrap="square" rtlCol="0">
            <a:spAutoFit/>
          </a:bodyPr>
          <a:lstStyle/>
          <a:p>
            <a:pPr marL="285750" indent="-285750">
              <a:buFont typeface="Arial" panose="020B0604020202020204" pitchFamily="34" charset="0"/>
              <a:buChar char="•"/>
            </a:pPr>
            <a:r>
              <a:rPr lang="tr-TR" dirty="0"/>
              <a:t>Kavite üretimi tamamlandı</a:t>
            </a:r>
          </a:p>
          <a:p>
            <a:pPr marL="285750" indent="-285750">
              <a:buFont typeface="Arial" panose="020B0604020202020204" pitchFamily="34" charset="0"/>
              <a:buChar char="•"/>
            </a:pPr>
            <a:r>
              <a:rPr lang="tr-TR" dirty="0"/>
              <a:t>İlk vakum testleri yapıldı</a:t>
            </a:r>
          </a:p>
          <a:p>
            <a:pPr marL="285750" indent="-285750">
              <a:buFont typeface="Arial" panose="020B0604020202020204" pitchFamily="34" charset="0"/>
              <a:buChar char="•"/>
            </a:pPr>
            <a:r>
              <a:rPr lang="tr-TR" dirty="0"/>
              <a:t>İlk rezonans frekansı ölçümü yapıldı</a:t>
            </a:r>
            <a:endParaRPr lang="tr-TR" b="1" dirty="0"/>
          </a:p>
        </p:txBody>
      </p:sp>
      <p:sp>
        <p:nvSpPr>
          <p:cNvPr id="6" name="TextBox 5">
            <a:extLst>
              <a:ext uri="{FF2B5EF4-FFF2-40B4-BE49-F238E27FC236}">
                <a16:creationId xmlns:a16="http://schemas.microsoft.com/office/drawing/2014/main" id="{FB5F1F85-AB30-386D-0154-D0A695E498EF}"/>
              </a:ext>
            </a:extLst>
          </p:cNvPr>
          <p:cNvSpPr txBox="1"/>
          <p:nvPr/>
        </p:nvSpPr>
        <p:spPr>
          <a:xfrm>
            <a:off x="1001703" y="1487503"/>
            <a:ext cx="2809528" cy="634759"/>
          </a:xfrm>
          <a:prstGeom prst="rect">
            <a:avLst/>
          </a:prstGeom>
        </p:spPr>
        <p:txBody>
          <a:bodyPr vert="horz" lIns="91440" tIns="45720" rIns="91440" bIns="45720" rtlCol="0">
            <a:normAutofit lnSpcReduction="10000"/>
          </a:bodyPr>
          <a:lstStyle/>
          <a:p>
            <a:pPr algn="ctr" defTabSz="914400">
              <a:lnSpc>
                <a:spcPct val="90000"/>
              </a:lnSpc>
              <a:spcBef>
                <a:spcPct val="0"/>
              </a:spcBef>
              <a:spcAft>
                <a:spcPts val="630"/>
              </a:spcAft>
            </a:pPr>
            <a:r>
              <a:rPr lang="tr-TR" sz="4000" b="1" dirty="0">
                <a:ea typeface="+mj-ea"/>
                <a:cs typeface="+mj-cs"/>
              </a:rPr>
              <a:t>Üretim</a:t>
            </a:r>
            <a:endParaRPr lang="en-US" sz="4000" b="1" dirty="0"/>
          </a:p>
        </p:txBody>
      </p:sp>
      <p:sp>
        <p:nvSpPr>
          <p:cNvPr id="4" name="TextBox 3">
            <a:extLst>
              <a:ext uri="{FF2B5EF4-FFF2-40B4-BE49-F238E27FC236}">
                <a16:creationId xmlns:a16="http://schemas.microsoft.com/office/drawing/2014/main" id="{53D329ED-3576-FED0-4A62-A1CCC1F73F6F}"/>
              </a:ext>
            </a:extLst>
          </p:cNvPr>
          <p:cNvSpPr txBox="1"/>
          <p:nvPr/>
        </p:nvSpPr>
        <p:spPr>
          <a:xfrm>
            <a:off x="125110" y="6215746"/>
            <a:ext cx="7009326" cy="646331"/>
          </a:xfrm>
          <a:prstGeom prst="rect">
            <a:avLst/>
          </a:prstGeom>
          <a:noFill/>
        </p:spPr>
        <p:txBody>
          <a:bodyPr wrap="square">
            <a:spAutoFit/>
          </a:bodyPr>
          <a:lstStyle/>
          <a:p>
            <a:r>
              <a:rPr lang="tr-TR" sz="1800" dirty="0"/>
              <a:t>TÜBİTAK 120F342 </a:t>
            </a:r>
            <a:r>
              <a:rPr lang="tr-TR" dirty="0"/>
              <a:t>ve Boğaziçi Üniversitesi BAP 19466 </a:t>
            </a:r>
            <a:r>
              <a:rPr lang="tr-TR" sz="1800" dirty="0"/>
              <a:t>destekleri ile yapılmıştır</a:t>
            </a:r>
            <a:endParaRPr lang="tr-TR" dirty="0"/>
          </a:p>
        </p:txBody>
      </p:sp>
    </p:spTree>
    <p:extLst>
      <p:ext uri="{BB962C8B-B14F-4D97-AF65-F5344CB8AC3E}">
        <p14:creationId xmlns:p14="http://schemas.microsoft.com/office/powerpoint/2010/main" val="1984572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953867-6AA4-2457-08DC-4467727219AE}"/>
              </a:ext>
            </a:extLst>
          </p:cNvPr>
          <p:cNvPicPr>
            <a:picLocks noChangeAspect="1"/>
          </p:cNvPicPr>
          <p:nvPr/>
        </p:nvPicPr>
        <p:blipFill>
          <a:blip r:embed="rId2"/>
          <a:stretch>
            <a:fillRect/>
          </a:stretch>
        </p:blipFill>
        <p:spPr>
          <a:xfrm>
            <a:off x="6501140" y="1147112"/>
            <a:ext cx="4003509" cy="1084284"/>
          </a:xfrm>
          <a:prstGeom prst="rect">
            <a:avLst/>
          </a:prstGeom>
        </p:spPr>
      </p:pic>
      <p:pic>
        <p:nvPicPr>
          <p:cNvPr id="5" name="Picture 4">
            <a:extLst>
              <a:ext uri="{FF2B5EF4-FFF2-40B4-BE49-F238E27FC236}">
                <a16:creationId xmlns:a16="http://schemas.microsoft.com/office/drawing/2014/main" id="{6ADBAE85-3571-C7CE-3ADE-C3537D0A61E1}"/>
              </a:ext>
            </a:extLst>
          </p:cNvPr>
          <p:cNvPicPr>
            <a:picLocks noChangeAspect="1"/>
          </p:cNvPicPr>
          <p:nvPr/>
        </p:nvPicPr>
        <p:blipFill>
          <a:blip r:embed="rId3"/>
          <a:stretch>
            <a:fillRect/>
          </a:stretch>
        </p:blipFill>
        <p:spPr>
          <a:xfrm>
            <a:off x="6591513" y="5341346"/>
            <a:ext cx="3612611" cy="713602"/>
          </a:xfrm>
          <a:prstGeom prst="rect">
            <a:avLst/>
          </a:prstGeom>
        </p:spPr>
      </p:pic>
      <p:pic>
        <p:nvPicPr>
          <p:cNvPr id="6" name="Picture 5">
            <a:extLst>
              <a:ext uri="{FF2B5EF4-FFF2-40B4-BE49-F238E27FC236}">
                <a16:creationId xmlns:a16="http://schemas.microsoft.com/office/drawing/2014/main" id="{46D5BB2C-FE7C-F45C-1D80-01A32560D667}"/>
              </a:ext>
            </a:extLst>
          </p:cNvPr>
          <p:cNvPicPr>
            <a:picLocks noChangeAspect="1"/>
          </p:cNvPicPr>
          <p:nvPr/>
        </p:nvPicPr>
        <p:blipFill>
          <a:blip r:embed="rId4"/>
          <a:stretch>
            <a:fillRect/>
          </a:stretch>
        </p:blipFill>
        <p:spPr>
          <a:xfrm>
            <a:off x="7849431" y="4471291"/>
            <a:ext cx="1306924" cy="491363"/>
          </a:xfrm>
          <a:prstGeom prst="rect">
            <a:avLst/>
          </a:prstGeom>
        </p:spPr>
      </p:pic>
      <p:pic>
        <p:nvPicPr>
          <p:cNvPr id="7" name="Picture 6">
            <a:extLst>
              <a:ext uri="{FF2B5EF4-FFF2-40B4-BE49-F238E27FC236}">
                <a16:creationId xmlns:a16="http://schemas.microsoft.com/office/drawing/2014/main" id="{2325EC62-4861-4273-A907-4A66CF55863D}"/>
              </a:ext>
            </a:extLst>
          </p:cNvPr>
          <p:cNvPicPr>
            <a:picLocks noChangeAspect="1"/>
          </p:cNvPicPr>
          <p:nvPr/>
        </p:nvPicPr>
        <p:blipFill>
          <a:blip r:embed="rId5"/>
          <a:stretch>
            <a:fillRect/>
          </a:stretch>
        </p:blipFill>
        <p:spPr>
          <a:xfrm>
            <a:off x="7152310" y="2872323"/>
            <a:ext cx="2701165" cy="1341058"/>
          </a:xfrm>
          <a:prstGeom prst="rect">
            <a:avLst/>
          </a:prstGeom>
        </p:spPr>
      </p:pic>
      <p:sp>
        <p:nvSpPr>
          <p:cNvPr id="8" name="TextBox 7">
            <a:extLst>
              <a:ext uri="{FF2B5EF4-FFF2-40B4-BE49-F238E27FC236}">
                <a16:creationId xmlns:a16="http://schemas.microsoft.com/office/drawing/2014/main" id="{68A21FEF-C87B-1464-9378-1590D9278D21}"/>
              </a:ext>
            </a:extLst>
          </p:cNvPr>
          <p:cNvSpPr txBox="1"/>
          <p:nvPr/>
        </p:nvSpPr>
        <p:spPr>
          <a:xfrm>
            <a:off x="3369591" y="159879"/>
            <a:ext cx="5742958" cy="584775"/>
          </a:xfrm>
          <a:prstGeom prst="rect">
            <a:avLst/>
          </a:prstGeom>
          <a:noFill/>
        </p:spPr>
        <p:txBody>
          <a:bodyPr wrap="square">
            <a:spAutoFit/>
          </a:bodyPr>
          <a:lstStyle/>
          <a:p>
            <a:r>
              <a:rPr lang="tr-TR" sz="3200" b="1" dirty="0"/>
              <a:t>Rhodotron Kavitesinde Hızlanma</a:t>
            </a:r>
          </a:p>
        </p:txBody>
      </p:sp>
      <p:sp>
        <p:nvSpPr>
          <p:cNvPr id="9" name="TextBox 8">
            <a:extLst>
              <a:ext uri="{FF2B5EF4-FFF2-40B4-BE49-F238E27FC236}">
                <a16:creationId xmlns:a16="http://schemas.microsoft.com/office/drawing/2014/main" id="{C9F91C87-9AA9-AAF4-7CDB-C9115E3265A4}"/>
              </a:ext>
            </a:extLst>
          </p:cNvPr>
          <p:cNvSpPr txBox="1"/>
          <p:nvPr/>
        </p:nvSpPr>
        <p:spPr>
          <a:xfrm>
            <a:off x="1639669" y="1002564"/>
            <a:ext cx="2972673" cy="1815882"/>
          </a:xfrm>
          <a:prstGeom prst="rect">
            <a:avLst/>
          </a:prstGeom>
          <a:noFill/>
        </p:spPr>
        <p:txBody>
          <a:bodyPr wrap="none" rtlCol="0">
            <a:spAutoFit/>
          </a:bodyPr>
          <a:lstStyle/>
          <a:p>
            <a:r>
              <a:rPr lang="tr-TR" sz="1600" dirty="0"/>
              <a:t>Basit koaksiyel silindirik kavitenin </a:t>
            </a:r>
          </a:p>
          <a:p>
            <a:r>
              <a:rPr lang="tr-TR" sz="1600" dirty="0"/>
              <a:t>shunt empedansı (</a:t>
            </a:r>
            <a:r>
              <a:rPr lang="tr-TR" sz="1600" b="1" dirty="0"/>
              <a:t>Zs</a:t>
            </a:r>
            <a:r>
              <a:rPr lang="tr-TR" sz="1600" dirty="0"/>
              <a:t>)</a:t>
            </a:r>
          </a:p>
          <a:p>
            <a:pPr marL="285750" indent="-285750">
              <a:buFont typeface="Arial" panose="020B0604020202020204" pitchFamily="34" charset="0"/>
              <a:buChar char="•"/>
            </a:pPr>
            <a:r>
              <a:rPr lang="tr-TR" sz="1600" b="1" dirty="0"/>
              <a:t>R1</a:t>
            </a:r>
            <a:r>
              <a:rPr lang="tr-TR" sz="1600" dirty="0"/>
              <a:t> : iç silindirin yarı çapı</a:t>
            </a:r>
          </a:p>
          <a:p>
            <a:pPr marL="285750" indent="-285750">
              <a:buFont typeface="Arial" panose="020B0604020202020204" pitchFamily="34" charset="0"/>
              <a:buChar char="•"/>
            </a:pPr>
            <a:r>
              <a:rPr lang="tr-TR" sz="1600" b="1" dirty="0"/>
              <a:t>R2</a:t>
            </a:r>
            <a:r>
              <a:rPr lang="tr-TR" sz="1600" dirty="0"/>
              <a:t> : dış silindirin yapı çapı</a:t>
            </a:r>
          </a:p>
          <a:p>
            <a:pPr marL="285750" indent="-285750">
              <a:buFont typeface="Arial" panose="020B0604020202020204" pitchFamily="34" charset="0"/>
              <a:buChar char="•"/>
            </a:pPr>
            <a:r>
              <a:rPr lang="tr-TR" sz="1600" b="1" dirty="0"/>
              <a:t>h</a:t>
            </a:r>
            <a:r>
              <a:rPr lang="tr-TR" sz="1600" dirty="0"/>
              <a:t> : kavite yüksekliği</a:t>
            </a:r>
          </a:p>
          <a:p>
            <a:pPr marL="285750" indent="-285750">
              <a:buFont typeface="Arial" panose="020B0604020202020204" pitchFamily="34" charset="0"/>
              <a:buChar char="•"/>
            </a:pPr>
            <a:r>
              <a:rPr lang="el-GR" sz="1600" b="1" dirty="0"/>
              <a:t>ρ</a:t>
            </a:r>
            <a:r>
              <a:rPr lang="tr-TR" sz="1600" b="1" dirty="0"/>
              <a:t>s </a:t>
            </a:r>
            <a:r>
              <a:rPr lang="tr-TR" sz="1600" dirty="0"/>
              <a:t>: yüzey direnci</a:t>
            </a:r>
          </a:p>
          <a:p>
            <a:pPr marL="285750" indent="-285750">
              <a:buFont typeface="Arial" panose="020B0604020202020204" pitchFamily="34" charset="0"/>
              <a:buChar char="•"/>
            </a:pPr>
            <a:r>
              <a:rPr lang="tr-TR" sz="1600" b="1" dirty="0"/>
              <a:t>μ </a:t>
            </a:r>
            <a:r>
              <a:rPr lang="tr-TR" sz="1600" dirty="0"/>
              <a:t>: manyetik geçirgenlik</a:t>
            </a:r>
          </a:p>
        </p:txBody>
      </p:sp>
      <p:pic>
        <p:nvPicPr>
          <p:cNvPr id="11" name="Picture 10">
            <a:extLst>
              <a:ext uri="{FF2B5EF4-FFF2-40B4-BE49-F238E27FC236}">
                <a16:creationId xmlns:a16="http://schemas.microsoft.com/office/drawing/2014/main" id="{CE484BED-A93A-A2D6-B9DA-BDC52E4F9F7D}"/>
              </a:ext>
            </a:extLst>
          </p:cNvPr>
          <p:cNvPicPr>
            <a:picLocks noChangeAspect="1"/>
          </p:cNvPicPr>
          <p:nvPr/>
        </p:nvPicPr>
        <p:blipFill>
          <a:blip r:embed="rId6"/>
          <a:stretch>
            <a:fillRect/>
          </a:stretch>
        </p:blipFill>
        <p:spPr>
          <a:xfrm>
            <a:off x="8021245" y="2103981"/>
            <a:ext cx="968708" cy="424310"/>
          </a:xfrm>
          <a:prstGeom prst="rect">
            <a:avLst/>
          </a:prstGeom>
        </p:spPr>
      </p:pic>
      <p:sp>
        <p:nvSpPr>
          <p:cNvPr id="13" name="TextBox 12">
            <a:extLst>
              <a:ext uri="{FF2B5EF4-FFF2-40B4-BE49-F238E27FC236}">
                <a16:creationId xmlns:a16="http://schemas.microsoft.com/office/drawing/2014/main" id="{07EC4751-4DFA-D4A1-D901-0D22A0603D24}"/>
              </a:ext>
            </a:extLst>
          </p:cNvPr>
          <p:cNvSpPr txBox="1"/>
          <p:nvPr/>
        </p:nvSpPr>
        <p:spPr>
          <a:xfrm>
            <a:off x="2064902" y="3127353"/>
            <a:ext cx="2250059" cy="830997"/>
          </a:xfrm>
          <a:prstGeom prst="rect">
            <a:avLst/>
          </a:prstGeom>
          <a:noFill/>
        </p:spPr>
        <p:txBody>
          <a:bodyPr wrap="square">
            <a:spAutoFit/>
          </a:bodyPr>
          <a:lstStyle/>
          <a:p>
            <a:r>
              <a:rPr lang="tr-TR" sz="1600" dirty="0"/>
              <a:t>Time transit factor (</a:t>
            </a:r>
            <a:r>
              <a:rPr lang="tr-TR" sz="1600" b="1" dirty="0"/>
              <a:t>T</a:t>
            </a:r>
            <a:r>
              <a:rPr lang="tr-TR" sz="1600" dirty="0"/>
              <a:t>)</a:t>
            </a:r>
          </a:p>
          <a:p>
            <a:pPr marL="285750" indent="-285750">
              <a:buFont typeface="Arial" panose="020B0604020202020204" pitchFamily="34" charset="0"/>
              <a:buChar char="•"/>
            </a:pPr>
            <a:r>
              <a:rPr lang="tr-TR" sz="1600" b="1" dirty="0"/>
              <a:t>λ</a:t>
            </a:r>
            <a:r>
              <a:rPr lang="tr-TR" sz="1600" dirty="0"/>
              <a:t> : E ve B alanlarının dalgaboyu</a:t>
            </a:r>
          </a:p>
        </p:txBody>
      </p:sp>
      <p:sp>
        <p:nvSpPr>
          <p:cNvPr id="15" name="TextBox 14">
            <a:extLst>
              <a:ext uri="{FF2B5EF4-FFF2-40B4-BE49-F238E27FC236}">
                <a16:creationId xmlns:a16="http://schemas.microsoft.com/office/drawing/2014/main" id="{2D958176-28E5-5821-E4BD-9E19D4C916CC}"/>
              </a:ext>
            </a:extLst>
          </p:cNvPr>
          <p:cNvSpPr txBox="1"/>
          <p:nvPr/>
        </p:nvSpPr>
        <p:spPr>
          <a:xfrm>
            <a:off x="1784266" y="4547695"/>
            <a:ext cx="3170651" cy="338554"/>
          </a:xfrm>
          <a:prstGeom prst="rect">
            <a:avLst/>
          </a:prstGeom>
          <a:noFill/>
        </p:spPr>
        <p:txBody>
          <a:bodyPr wrap="square">
            <a:spAutoFit/>
          </a:bodyPr>
          <a:lstStyle/>
          <a:p>
            <a:r>
              <a:rPr lang="tr-TR" sz="1600" dirty="0"/>
              <a:t>Efektif shunt empedansı (</a:t>
            </a:r>
            <a:r>
              <a:rPr lang="tr-TR" sz="1600" b="1" dirty="0"/>
              <a:t>Zse</a:t>
            </a:r>
            <a:r>
              <a:rPr lang="tr-TR" sz="1600" dirty="0"/>
              <a:t>)</a:t>
            </a:r>
          </a:p>
        </p:txBody>
      </p:sp>
      <p:sp>
        <p:nvSpPr>
          <p:cNvPr id="16" name="TextBox 15">
            <a:extLst>
              <a:ext uri="{FF2B5EF4-FFF2-40B4-BE49-F238E27FC236}">
                <a16:creationId xmlns:a16="http://schemas.microsoft.com/office/drawing/2014/main" id="{EC65192D-7DE3-A8B8-18BB-2E5413EA487A}"/>
              </a:ext>
            </a:extLst>
          </p:cNvPr>
          <p:cNvSpPr txBox="1"/>
          <p:nvPr/>
        </p:nvSpPr>
        <p:spPr>
          <a:xfrm>
            <a:off x="1639668" y="5249148"/>
            <a:ext cx="3100529" cy="1077218"/>
          </a:xfrm>
          <a:prstGeom prst="rect">
            <a:avLst/>
          </a:prstGeom>
          <a:noFill/>
        </p:spPr>
        <p:txBody>
          <a:bodyPr wrap="square" rtlCol="0">
            <a:spAutoFit/>
          </a:bodyPr>
          <a:lstStyle/>
          <a:p>
            <a:r>
              <a:rPr lang="tr-TR" sz="1600" dirty="0"/>
              <a:t>r=0’ı </a:t>
            </a:r>
            <a:r>
              <a:rPr lang="el-GR" sz="1600" b="1" dirty="0"/>
              <a:t>φ</a:t>
            </a:r>
            <a:r>
              <a:rPr lang="tr-TR" sz="1600" dirty="0"/>
              <a:t>=</a:t>
            </a:r>
            <a:r>
              <a:rPr lang="el-GR" sz="1600" dirty="0"/>
              <a:t>2π</a:t>
            </a:r>
            <a:r>
              <a:rPr lang="tr-TR" sz="1600" dirty="0"/>
              <a:t>*</a:t>
            </a:r>
            <a:r>
              <a:rPr lang="tr-TR" sz="1600" i="1" dirty="0"/>
              <a:t>f</a:t>
            </a:r>
            <a:r>
              <a:rPr lang="tr-TR" sz="1600" dirty="0"/>
              <a:t>*t da geçen rölativistik parçacığın enerji kazanımı  (</a:t>
            </a:r>
            <a:r>
              <a:rPr lang="el-GR" sz="1600" b="1" dirty="0"/>
              <a:t>Δ</a:t>
            </a:r>
            <a:r>
              <a:rPr lang="tr-TR" sz="1600" b="1" dirty="0"/>
              <a:t>E</a:t>
            </a:r>
            <a:r>
              <a:rPr lang="tr-TR" sz="1600" dirty="0"/>
              <a:t>) </a:t>
            </a:r>
          </a:p>
          <a:p>
            <a:pPr marL="285750" indent="-285750">
              <a:buFont typeface="Arial" panose="020B0604020202020204" pitchFamily="34" charset="0"/>
              <a:buChar char="•"/>
            </a:pPr>
            <a:r>
              <a:rPr lang="tr-TR" sz="1600" b="1" dirty="0"/>
              <a:t>Pdiss</a:t>
            </a:r>
            <a:r>
              <a:rPr lang="tr-TR" sz="1600" dirty="0"/>
              <a:t> : Kavite duvarlarında harcanan güç</a:t>
            </a:r>
          </a:p>
        </p:txBody>
      </p:sp>
      <p:sp>
        <p:nvSpPr>
          <p:cNvPr id="2" name="Slide Number Placeholder 1">
            <a:extLst>
              <a:ext uri="{FF2B5EF4-FFF2-40B4-BE49-F238E27FC236}">
                <a16:creationId xmlns:a16="http://schemas.microsoft.com/office/drawing/2014/main" id="{F3C42D3D-7B21-84C9-9822-EFAF2FB4E11F}"/>
              </a:ext>
            </a:extLst>
          </p:cNvPr>
          <p:cNvSpPr>
            <a:spLocks noGrp="1"/>
          </p:cNvSpPr>
          <p:nvPr>
            <p:ph type="sldNum" sz="quarter" idx="12"/>
          </p:nvPr>
        </p:nvSpPr>
        <p:spPr/>
        <p:txBody>
          <a:bodyPr/>
          <a:lstStyle/>
          <a:p>
            <a:fld id="{B67BF8F8-67F3-499B-A441-62C75F4E249C}" type="slidenum">
              <a:rPr lang="tr-TR" smtClean="0"/>
              <a:t>5</a:t>
            </a:fld>
            <a:endParaRPr lang="tr-TR"/>
          </a:p>
        </p:txBody>
      </p:sp>
    </p:spTree>
    <p:extLst>
      <p:ext uri="{BB962C8B-B14F-4D97-AF65-F5344CB8AC3E}">
        <p14:creationId xmlns:p14="http://schemas.microsoft.com/office/powerpoint/2010/main" val="2193469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B7A6BA-DD0B-0C5D-0F03-B59DB3D10D14}"/>
              </a:ext>
            </a:extLst>
          </p:cNvPr>
          <p:cNvPicPr>
            <a:picLocks noChangeAspect="1"/>
          </p:cNvPicPr>
          <p:nvPr/>
        </p:nvPicPr>
        <p:blipFill>
          <a:blip r:embed="rId2"/>
          <a:stretch>
            <a:fillRect/>
          </a:stretch>
        </p:blipFill>
        <p:spPr>
          <a:xfrm>
            <a:off x="5411028" y="1846293"/>
            <a:ext cx="6266277" cy="1745118"/>
          </a:xfrm>
          <a:prstGeom prst="rect">
            <a:avLst/>
          </a:prstGeom>
        </p:spPr>
      </p:pic>
      <p:sp>
        <p:nvSpPr>
          <p:cNvPr id="6" name="TextBox 5">
            <a:extLst>
              <a:ext uri="{FF2B5EF4-FFF2-40B4-BE49-F238E27FC236}">
                <a16:creationId xmlns:a16="http://schemas.microsoft.com/office/drawing/2014/main" id="{076B7591-7437-04E5-5C07-52F5E0398D3E}"/>
              </a:ext>
            </a:extLst>
          </p:cNvPr>
          <p:cNvSpPr txBox="1"/>
          <p:nvPr/>
        </p:nvSpPr>
        <p:spPr>
          <a:xfrm>
            <a:off x="651353" y="2257187"/>
            <a:ext cx="4321480" cy="1200329"/>
          </a:xfrm>
          <a:prstGeom prst="rect">
            <a:avLst/>
          </a:prstGeom>
          <a:noFill/>
        </p:spPr>
        <p:txBody>
          <a:bodyPr wrap="square" rtlCol="0">
            <a:spAutoFit/>
          </a:bodyPr>
          <a:lstStyle/>
          <a:p>
            <a:r>
              <a:rPr lang="tr-TR" dirty="0"/>
              <a:t>Jacques Pottier tarafından optimize edilen karakteristik değişkenler </a:t>
            </a:r>
          </a:p>
          <a:p>
            <a:pPr marL="285750" indent="-285750">
              <a:buFont typeface="Arial" panose="020B0604020202020204" pitchFamily="34" charset="0"/>
              <a:buChar char="•"/>
            </a:pPr>
            <a:r>
              <a:rPr lang="tr-TR" dirty="0"/>
              <a:t>Zsp : pratik efektik shunt empedansı, 0.85*Zse olarak alınmış</a:t>
            </a:r>
          </a:p>
        </p:txBody>
      </p:sp>
      <p:pic>
        <p:nvPicPr>
          <p:cNvPr id="8" name="Picture 7">
            <a:extLst>
              <a:ext uri="{FF2B5EF4-FFF2-40B4-BE49-F238E27FC236}">
                <a16:creationId xmlns:a16="http://schemas.microsoft.com/office/drawing/2014/main" id="{2FC40F18-9397-5540-53C2-9DCEC478B2CE}"/>
              </a:ext>
            </a:extLst>
          </p:cNvPr>
          <p:cNvPicPr>
            <a:picLocks noChangeAspect="1"/>
          </p:cNvPicPr>
          <p:nvPr/>
        </p:nvPicPr>
        <p:blipFill>
          <a:blip r:embed="rId3"/>
          <a:stretch>
            <a:fillRect/>
          </a:stretch>
        </p:blipFill>
        <p:spPr>
          <a:xfrm>
            <a:off x="6895091" y="4306030"/>
            <a:ext cx="3298149" cy="570533"/>
          </a:xfrm>
          <a:prstGeom prst="rect">
            <a:avLst/>
          </a:prstGeom>
        </p:spPr>
      </p:pic>
      <p:sp>
        <p:nvSpPr>
          <p:cNvPr id="9" name="TextBox 8">
            <a:extLst>
              <a:ext uri="{FF2B5EF4-FFF2-40B4-BE49-F238E27FC236}">
                <a16:creationId xmlns:a16="http://schemas.microsoft.com/office/drawing/2014/main" id="{8F00AA3C-1AA2-3F9E-B662-3E7393502B81}"/>
              </a:ext>
            </a:extLst>
          </p:cNvPr>
          <p:cNvSpPr txBox="1"/>
          <p:nvPr/>
        </p:nvSpPr>
        <p:spPr>
          <a:xfrm>
            <a:off x="651353" y="3999400"/>
            <a:ext cx="5133163" cy="1754326"/>
          </a:xfrm>
          <a:prstGeom prst="rect">
            <a:avLst/>
          </a:prstGeom>
          <a:noFill/>
        </p:spPr>
        <p:txBody>
          <a:bodyPr wrap="square" rtlCol="0">
            <a:spAutoFit/>
          </a:bodyPr>
          <a:lstStyle/>
          <a:p>
            <a:r>
              <a:rPr lang="tr-TR" dirty="0"/>
              <a:t>Pottier tarafından hesaplanan </a:t>
            </a:r>
            <a:r>
              <a:rPr lang="tr-TR" b="1" dirty="0"/>
              <a:t>n</a:t>
            </a:r>
            <a:r>
              <a:rPr lang="tr-TR" dirty="0"/>
              <a:t> ardışık hızlandırma periyodu sonunda enerji kazanımı (</a:t>
            </a:r>
            <a:r>
              <a:rPr lang="el-GR" sz="1800" b="1" dirty="0"/>
              <a:t>Δ</a:t>
            </a:r>
            <a:r>
              <a:rPr lang="tr-TR" sz="1800" b="1" dirty="0"/>
              <a:t>En</a:t>
            </a:r>
            <a:r>
              <a:rPr lang="tr-TR" dirty="0"/>
              <a:t>)</a:t>
            </a:r>
          </a:p>
          <a:p>
            <a:pPr marL="285750" indent="-285750">
              <a:buFont typeface="Arial" panose="020B0604020202020204" pitchFamily="34" charset="0"/>
              <a:buChar char="•"/>
            </a:pPr>
            <a:r>
              <a:rPr lang="tr-TR" sz="1800" b="1" dirty="0"/>
              <a:t>λ</a:t>
            </a:r>
            <a:r>
              <a:rPr lang="tr-TR" sz="1800" dirty="0"/>
              <a:t> : E &amp; B alanlarının dalgaboyu (m)</a:t>
            </a:r>
          </a:p>
          <a:p>
            <a:pPr marL="285750" indent="-285750">
              <a:buFont typeface="Arial" panose="020B0604020202020204" pitchFamily="34" charset="0"/>
              <a:buChar char="•"/>
            </a:pPr>
            <a:r>
              <a:rPr lang="tr-TR" sz="1800" b="1" dirty="0"/>
              <a:t>P</a:t>
            </a:r>
            <a:r>
              <a:rPr lang="tr-TR" sz="1800" dirty="0"/>
              <a:t> : Kavite duvarlarında harcanan güç </a:t>
            </a:r>
            <a:r>
              <a:rPr lang="tr-TR" dirty="0"/>
              <a:t>(W)</a:t>
            </a:r>
            <a:endParaRPr lang="tr-TR" sz="1800" dirty="0"/>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endParaRPr lang="tr-TR" dirty="0"/>
          </a:p>
        </p:txBody>
      </p:sp>
      <p:sp>
        <p:nvSpPr>
          <p:cNvPr id="11" name="TextBox 10">
            <a:extLst>
              <a:ext uri="{FF2B5EF4-FFF2-40B4-BE49-F238E27FC236}">
                <a16:creationId xmlns:a16="http://schemas.microsoft.com/office/drawing/2014/main" id="{71F27D96-155C-4459-A088-51EF38E837B3}"/>
              </a:ext>
            </a:extLst>
          </p:cNvPr>
          <p:cNvSpPr txBox="1"/>
          <p:nvPr/>
        </p:nvSpPr>
        <p:spPr>
          <a:xfrm>
            <a:off x="3008379" y="166650"/>
            <a:ext cx="6175241" cy="584775"/>
          </a:xfrm>
          <a:prstGeom prst="rect">
            <a:avLst/>
          </a:prstGeom>
          <a:noFill/>
        </p:spPr>
        <p:txBody>
          <a:bodyPr wrap="square">
            <a:spAutoFit/>
          </a:bodyPr>
          <a:lstStyle/>
          <a:p>
            <a:r>
              <a:rPr lang="tr-TR" sz="3200" b="1" dirty="0"/>
              <a:t>Pottier’in Enerji Kazanımı Hesapları</a:t>
            </a:r>
          </a:p>
        </p:txBody>
      </p:sp>
      <p:sp>
        <p:nvSpPr>
          <p:cNvPr id="2" name="Slide Number Placeholder 1">
            <a:extLst>
              <a:ext uri="{FF2B5EF4-FFF2-40B4-BE49-F238E27FC236}">
                <a16:creationId xmlns:a16="http://schemas.microsoft.com/office/drawing/2014/main" id="{DB65B9D4-9DF1-7510-7BE3-20732A1AC8E5}"/>
              </a:ext>
            </a:extLst>
          </p:cNvPr>
          <p:cNvSpPr>
            <a:spLocks noGrp="1"/>
          </p:cNvSpPr>
          <p:nvPr>
            <p:ph type="sldNum" sz="quarter" idx="12"/>
          </p:nvPr>
        </p:nvSpPr>
        <p:spPr/>
        <p:txBody>
          <a:bodyPr/>
          <a:lstStyle/>
          <a:p>
            <a:fld id="{B67BF8F8-67F3-499B-A441-62C75F4E249C}" type="slidenum">
              <a:rPr lang="tr-TR" smtClean="0"/>
              <a:t>6</a:t>
            </a:fld>
            <a:endParaRPr lang="tr-TR"/>
          </a:p>
        </p:txBody>
      </p:sp>
    </p:spTree>
    <p:extLst>
      <p:ext uri="{BB962C8B-B14F-4D97-AF65-F5344CB8AC3E}">
        <p14:creationId xmlns:p14="http://schemas.microsoft.com/office/powerpoint/2010/main" val="1911476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2B3919-E29C-325F-A6BF-54C1F457CA9A}"/>
              </a:ext>
            </a:extLst>
          </p:cNvPr>
          <p:cNvSpPr txBox="1"/>
          <p:nvPr/>
        </p:nvSpPr>
        <p:spPr>
          <a:xfrm>
            <a:off x="4330265" y="240882"/>
            <a:ext cx="3531468" cy="584775"/>
          </a:xfrm>
          <a:prstGeom prst="rect">
            <a:avLst/>
          </a:prstGeom>
          <a:noFill/>
        </p:spPr>
        <p:txBody>
          <a:bodyPr wrap="square">
            <a:spAutoFit/>
          </a:bodyPr>
          <a:lstStyle/>
          <a:p>
            <a:r>
              <a:rPr lang="tr-TR" sz="3200" b="1" dirty="0"/>
              <a:t>Rhodotron Tasarımı</a:t>
            </a:r>
          </a:p>
        </p:txBody>
      </p:sp>
      <p:sp>
        <p:nvSpPr>
          <p:cNvPr id="5" name="TextBox 4">
            <a:extLst>
              <a:ext uri="{FF2B5EF4-FFF2-40B4-BE49-F238E27FC236}">
                <a16:creationId xmlns:a16="http://schemas.microsoft.com/office/drawing/2014/main" id="{BC511FD9-AAFB-741B-78A5-D258AEC02430}"/>
              </a:ext>
            </a:extLst>
          </p:cNvPr>
          <p:cNvSpPr txBox="1"/>
          <p:nvPr/>
        </p:nvSpPr>
        <p:spPr>
          <a:xfrm>
            <a:off x="4250956" y="956638"/>
            <a:ext cx="3688253" cy="461665"/>
          </a:xfrm>
          <a:prstGeom prst="rect">
            <a:avLst/>
          </a:prstGeom>
          <a:noFill/>
        </p:spPr>
        <p:txBody>
          <a:bodyPr wrap="square" rtlCol="0">
            <a:spAutoFit/>
          </a:bodyPr>
          <a:lstStyle/>
          <a:p>
            <a:r>
              <a:rPr lang="tr-TR" sz="2400" b="1" dirty="0"/>
              <a:t>Kavite Tasarımı Akış Şeması</a:t>
            </a:r>
          </a:p>
        </p:txBody>
      </p:sp>
      <p:sp>
        <p:nvSpPr>
          <p:cNvPr id="10" name="Flowchart: Alternate Process 9">
            <a:extLst>
              <a:ext uri="{FF2B5EF4-FFF2-40B4-BE49-F238E27FC236}">
                <a16:creationId xmlns:a16="http://schemas.microsoft.com/office/drawing/2014/main" id="{61DC2CF2-4D37-7645-E651-B21E58E55B5B}"/>
              </a:ext>
            </a:extLst>
          </p:cNvPr>
          <p:cNvSpPr/>
          <p:nvPr/>
        </p:nvSpPr>
        <p:spPr>
          <a:xfrm>
            <a:off x="767408" y="2132856"/>
            <a:ext cx="2656631"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Çalışma frekansı belirlenmesi</a:t>
            </a:r>
            <a:br>
              <a:rPr lang="tr-TR" b="1" dirty="0"/>
            </a:br>
            <a:r>
              <a:rPr lang="tr-TR" b="1" i="1" dirty="0"/>
              <a:t>f </a:t>
            </a:r>
            <a:r>
              <a:rPr lang="tr-TR" i="1" dirty="0"/>
              <a:t>(</a:t>
            </a:r>
            <a:r>
              <a:rPr lang="el-GR" b="1" i="1" dirty="0"/>
              <a:t>λ</a:t>
            </a:r>
            <a:r>
              <a:rPr lang="tr-TR" i="1" dirty="0"/>
              <a:t>)</a:t>
            </a:r>
          </a:p>
        </p:txBody>
      </p:sp>
      <p:cxnSp>
        <p:nvCxnSpPr>
          <p:cNvPr id="12" name="Straight Arrow Connector 11">
            <a:extLst>
              <a:ext uri="{FF2B5EF4-FFF2-40B4-BE49-F238E27FC236}">
                <a16:creationId xmlns:a16="http://schemas.microsoft.com/office/drawing/2014/main" id="{D867FEF1-1F76-D5D0-7733-29EBCB78455B}"/>
              </a:ext>
            </a:extLst>
          </p:cNvPr>
          <p:cNvCxnSpPr>
            <a:cxnSpLocks/>
            <a:stCxn id="10" idx="3"/>
            <a:endCxn id="14" idx="1"/>
          </p:cNvCxnSpPr>
          <p:nvPr/>
        </p:nvCxnSpPr>
        <p:spPr>
          <a:xfrm flipV="1">
            <a:off x="3424039" y="2528456"/>
            <a:ext cx="1242251" cy="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Alternate Process 13">
            <a:extLst>
              <a:ext uri="{FF2B5EF4-FFF2-40B4-BE49-F238E27FC236}">
                <a16:creationId xmlns:a16="http://schemas.microsoft.com/office/drawing/2014/main" id="{E1B85541-8D3D-96C4-3AC7-43DF0A8D086F}"/>
              </a:ext>
            </a:extLst>
          </p:cNvPr>
          <p:cNvSpPr/>
          <p:nvPr/>
        </p:nvSpPr>
        <p:spPr>
          <a:xfrm>
            <a:off x="4666290" y="1988846"/>
            <a:ext cx="2656631" cy="107921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Pottier’in optimize karakteristik değişkenler tablosundaki </a:t>
            </a:r>
            <a:r>
              <a:rPr lang="tr-TR" b="1" dirty="0"/>
              <a:t>p</a:t>
            </a:r>
            <a:r>
              <a:rPr lang="tr-TR" dirty="0"/>
              <a:t> değeri seçimi </a:t>
            </a:r>
            <a:endParaRPr lang="tr-TR" i="1" dirty="0"/>
          </a:p>
        </p:txBody>
      </p:sp>
      <p:sp>
        <p:nvSpPr>
          <p:cNvPr id="15" name="Flowchart: Alternate Process 14">
            <a:extLst>
              <a:ext uri="{FF2B5EF4-FFF2-40B4-BE49-F238E27FC236}">
                <a16:creationId xmlns:a16="http://schemas.microsoft.com/office/drawing/2014/main" id="{3CC6D83A-4AA8-175B-5053-CD0BE6CB4633}"/>
              </a:ext>
            </a:extLst>
          </p:cNvPr>
          <p:cNvSpPr/>
          <p:nvPr/>
        </p:nvSpPr>
        <p:spPr>
          <a:xfrm>
            <a:off x="8565172" y="2173416"/>
            <a:ext cx="2656631"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Basit kavite</a:t>
            </a:r>
          </a:p>
          <a:p>
            <a:pPr algn="ctr"/>
            <a:r>
              <a:rPr lang="tr-TR" b="1" i="1" dirty="0"/>
              <a:t>(R1, R2, h)</a:t>
            </a:r>
          </a:p>
        </p:txBody>
      </p:sp>
      <p:cxnSp>
        <p:nvCxnSpPr>
          <p:cNvPr id="16" name="Straight Arrow Connector 15">
            <a:extLst>
              <a:ext uri="{FF2B5EF4-FFF2-40B4-BE49-F238E27FC236}">
                <a16:creationId xmlns:a16="http://schemas.microsoft.com/office/drawing/2014/main" id="{417771EB-6007-19FC-2909-D0C26518474B}"/>
              </a:ext>
            </a:extLst>
          </p:cNvPr>
          <p:cNvCxnSpPr>
            <a:cxnSpLocks/>
            <a:stCxn id="14" idx="3"/>
          </p:cNvCxnSpPr>
          <p:nvPr/>
        </p:nvCxnSpPr>
        <p:spPr>
          <a:xfrm>
            <a:off x="7322921" y="2528456"/>
            <a:ext cx="1232576" cy="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Alternate Process 16">
            <a:extLst>
              <a:ext uri="{FF2B5EF4-FFF2-40B4-BE49-F238E27FC236}">
                <a16:creationId xmlns:a16="http://schemas.microsoft.com/office/drawing/2014/main" id="{5B039114-C6DA-AEC0-737B-F70FB804FE65}"/>
              </a:ext>
            </a:extLst>
          </p:cNvPr>
          <p:cNvSpPr/>
          <p:nvPr/>
        </p:nvSpPr>
        <p:spPr>
          <a:xfrm>
            <a:off x="8555497" y="4044726"/>
            <a:ext cx="2666306"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Simülasyon araçları ile rezonans frekansı doğrulanması</a:t>
            </a:r>
            <a:endParaRPr lang="tr-TR" b="1" i="1" dirty="0"/>
          </a:p>
        </p:txBody>
      </p:sp>
      <p:sp>
        <p:nvSpPr>
          <p:cNvPr id="18" name="Flowchart: Alternate Process 17">
            <a:extLst>
              <a:ext uri="{FF2B5EF4-FFF2-40B4-BE49-F238E27FC236}">
                <a16:creationId xmlns:a16="http://schemas.microsoft.com/office/drawing/2014/main" id="{D3ABEFA8-1129-C85D-0F87-AA70BE9E43A4}"/>
              </a:ext>
            </a:extLst>
          </p:cNvPr>
          <p:cNvSpPr/>
          <p:nvPr/>
        </p:nvSpPr>
        <p:spPr>
          <a:xfrm>
            <a:off x="4697519" y="4044726"/>
            <a:ext cx="2666306"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İç silindirin kesilerek </a:t>
            </a:r>
            <a:r>
              <a:rPr lang="tr-TR" b="1" dirty="0"/>
              <a:t>Z </a:t>
            </a:r>
            <a:r>
              <a:rPr lang="tr-TR" dirty="0"/>
              <a:t>değerini optimizasyonu</a:t>
            </a:r>
            <a:endParaRPr lang="tr-TR" b="1" dirty="0"/>
          </a:p>
        </p:txBody>
      </p:sp>
      <p:cxnSp>
        <p:nvCxnSpPr>
          <p:cNvPr id="19" name="Straight Arrow Connector 18">
            <a:extLst>
              <a:ext uri="{FF2B5EF4-FFF2-40B4-BE49-F238E27FC236}">
                <a16:creationId xmlns:a16="http://schemas.microsoft.com/office/drawing/2014/main" id="{9E50567B-D1CC-149D-54C1-286414795180}"/>
              </a:ext>
            </a:extLst>
          </p:cNvPr>
          <p:cNvCxnSpPr>
            <a:cxnSpLocks/>
            <a:stCxn id="17" idx="1"/>
            <a:endCxn id="18" idx="3"/>
          </p:cNvCxnSpPr>
          <p:nvPr/>
        </p:nvCxnSpPr>
        <p:spPr>
          <a:xfrm flipH="1">
            <a:off x="7363825" y="4440770"/>
            <a:ext cx="1191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2BE187-1BE6-62BE-60FA-DCE8941DDB18}"/>
              </a:ext>
            </a:extLst>
          </p:cNvPr>
          <p:cNvCxnSpPr>
            <a:cxnSpLocks/>
            <a:stCxn id="15" idx="2"/>
            <a:endCxn id="17" idx="0"/>
          </p:cNvCxnSpPr>
          <p:nvPr/>
        </p:nvCxnSpPr>
        <p:spPr>
          <a:xfrm flipH="1">
            <a:off x="9888650" y="2965504"/>
            <a:ext cx="4838" cy="1079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lowchart: Alternate Process 24">
            <a:extLst>
              <a:ext uri="{FF2B5EF4-FFF2-40B4-BE49-F238E27FC236}">
                <a16:creationId xmlns:a16="http://schemas.microsoft.com/office/drawing/2014/main" id="{023F18AF-7A5E-B9AC-9D45-19CFF41355A7}"/>
              </a:ext>
            </a:extLst>
          </p:cNvPr>
          <p:cNvSpPr/>
          <p:nvPr/>
        </p:nvSpPr>
        <p:spPr>
          <a:xfrm>
            <a:off x="762570" y="3924802"/>
            <a:ext cx="2666306" cy="100912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Kavite duvarlarında güç kaybını azaltmak için sivri köşelerin yuvarlanması (</a:t>
            </a:r>
            <a:r>
              <a:rPr lang="tr-TR" b="1" dirty="0"/>
              <a:t>Z </a:t>
            </a:r>
            <a:r>
              <a:rPr lang="tr-TR" dirty="0"/>
              <a:t>optimizasyonu)</a:t>
            </a:r>
            <a:endParaRPr lang="tr-TR" b="1" dirty="0"/>
          </a:p>
        </p:txBody>
      </p:sp>
      <p:cxnSp>
        <p:nvCxnSpPr>
          <p:cNvPr id="35" name="Straight Arrow Connector 34">
            <a:extLst>
              <a:ext uri="{FF2B5EF4-FFF2-40B4-BE49-F238E27FC236}">
                <a16:creationId xmlns:a16="http://schemas.microsoft.com/office/drawing/2014/main" id="{77A54CC8-2803-95E6-82C4-6AF27BBF86F5}"/>
              </a:ext>
            </a:extLst>
          </p:cNvPr>
          <p:cNvCxnSpPr>
            <a:cxnSpLocks/>
          </p:cNvCxnSpPr>
          <p:nvPr/>
        </p:nvCxnSpPr>
        <p:spPr>
          <a:xfrm flipH="1">
            <a:off x="3424039" y="4440770"/>
            <a:ext cx="1242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B9CA9AC-E5D9-B539-5079-E08546AF517E}"/>
              </a:ext>
            </a:extLst>
          </p:cNvPr>
          <p:cNvSpPr>
            <a:spLocks noGrp="1"/>
          </p:cNvSpPr>
          <p:nvPr>
            <p:ph type="sldNum" sz="quarter" idx="12"/>
          </p:nvPr>
        </p:nvSpPr>
        <p:spPr/>
        <p:txBody>
          <a:bodyPr/>
          <a:lstStyle/>
          <a:p>
            <a:fld id="{B67BF8F8-67F3-499B-A441-62C75F4E249C}" type="slidenum">
              <a:rPr lang="tr-TR" smtClean="0"/>
              <a:t>7</a:t>
            </a:fld>
            <a:endParaRPr lang="tr-TR"/>
          </a:p>
        </p:txBody>
      </p:sp>
    </p:spTree>
    <p:extLst>
      <p:ext uri="{BB962C8B-B14F-4D97-AF65-F5344CB8AC3E}">
        <p14:creationId xmlns:p14="http://schemas.microsoft.com/office/powerpoint/2010/main" val="3328696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3AE47-2836-6FE0-B21F-88B7A72156FD}"/>
              </a:ext>
            </a:extLst>
          </p:cNvPr>
          <p:cNvPicPr>
            <a:picLocks noChangeAspect="1"/>
          </p:cNvPicPr>
          <p:nvPr/>
        </p:nvPicPr>
        <p:blipFill>
          <a:blip r:embed="rId2"/>
          <a:stretch>
            <a:fillRect/>
          </a:stretch>
        </p:blipFill>
        <p:spPr>
          <a:xfrm>
            <a:off x="4076700" y="3573016"/>
            <a:ext cx="3940708" cy="1584176"/>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F7E942FD-1727-DDAC-5C44-6E51C7938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276" y="2975314"/>
            <a:ext cx="3816424" cy="3605196"/>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E411D6A0-1B6D-A863-60B6-32CA55F366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8208" y="2996183"/>
            <a:ext cx="3878371" cy="3605196"/>
          </a:xfrm>
          <a:prstGeom prst="rect">
            <a:avLst/>
          </a:prstGeom>
        </p:spPr>
      </p:pic>
      <p:sp>
        <p:nvSpPr>
          <p:cNvPr id="9" name="TextBox 8">
            <a:extLst>
              <a:ext uri="{FF2B5EF4-FFF2-40B4-BE49-F238E27FC236}">
                <a16:creationId xmlns:a16="http://schemas.microsoft.com/office/drawing/2014/main" id="{C365283C-4BCA-BADD-54A1-1FF9091BA3E6}"/>
              </a:ext>
            </a:extLst>
          </p:cNvPr>
          <p:cNvSpPr txBox="1"/>
          <p:nvPr/>
        </p:nvSpPr>
        <p:spPr>
          <a:xfrm>
            <a:off x="4203062" y="342020"/>
            <a:ext cx="3566914" cy="584775"/>
          </a:xfrm>
          <a:prstGeom prst="rect">
            <a:avLst/>
          </a:prstGeom>
          <a:noFill/>
        </p:spPr>
        <p:txBody>
          <a:bodyPr wrap="square">
            <a:spAutoFit/>
          </a:bodyPr>
          <a:lstStyle/>
          <a:p>
            <a:r>
              <a:rPr lang="tr-TR" sz="3200" b="1" dirty="0"/>
              <a:t>Rhodotron Tasarımı</a:t>
            </a:r>
          </a:p>
        </p:txBody>
      </p:sp>
      <p:sp>
        <p:nvSpPr>
          <p:cNvPr id="10" name="TextBox 9">
            <a:extLst>
              <a:ext uri="{FF2B5EF4-FFF2-40B4-BE49-F238E27FC236}">
                <a16:creationId xmlns:a16="http://schemas.microsoft.com/office/drawing/2014/main" id="{16E6230A-BCAD-4575-0E6D-30FF00D1758F}"/>
              </a:ext>
            </a:extLst>
          </p:cNvPr>
          <p:cNvSpPr txBox="1"/>
          <p:nvPr/>
        </p:nvSpPr>
        <p:spPr>
          <a:xfrm>
            <a:off x="3878699" y="1551996"/>
            <a:ext cx="4215641" cy="461665"/>
          </a:xfrm>
          <a:prstGeom prst="rect">
            <a:avLst/>
          </a:prstGeom>
          <a:noFill/>
        </p:spPr>
        <p:txBody>
          <a:bodyPr wrap="none" rtlCol="0">
            <a:spAutoFit/>
          </a:bodyPr>
          <a:lstStyle/>
          <a:p>
            <a:r>
              <a:rPr lang="tr-TR" sz="2400" b="1" dirty="0"/>
              <a:t>Basit Koaksiyel Kavite Hesapları</a:t>
            </a:r>
          </a:p>
        </p:txBody>
      </p:sp>
      <p:pic>
        <p:nvPicPr>
          <p:cNvPr id="12" name="Picture 11" descr="A computer generated image of a rainbow colored object&#10;&#10;Description automatically generated">
            <a:extLst>
              <a:ext uri="{FF2B5EF4-FFF2-40B4-BE49-F238E27FC236}">
                <a16:creationId xmlns:a16="http://schemas.microsoft.com/office/drawing/2014/main" id="{312D274B-A2E6-0405-4D3F-B5639B2C35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251" y="342020"/>
            <a:ext cx="2730474" cy="2492896"/>
          </a:xfrm>
          <a:prstGeom prst="rect">
            <a:avLst/>
          </a:prstGeom>
        </p:spPr>
      </p:pic>
      <p:pic>
        <p:nvPicPr>
          <p:cNvPr id="14" name="Picture 13" descr="A computer generated image of a rainbow colored object&#10;&#10;Description automatically generated">
            <a:extLst>
              <a:ext uri="{FF2B5EF4-FFF2-40B4-BE49-F238E27FC236}">
                <a16:creationId xmlns:a16="http://schemas.microsoft.com/office/drawing/2014/main" id="{786EFB64-49C1-961A-5297-9CAB557BE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2494" y="398784"/>
            <a:ext cx="2730474" cy="2379368"/>
          </a:xfrm>
          <a:prstGeom prst="rect">
            <a:avLst/>
          </a:prstGeom>
        </p:spPr>
      </p:pic>
      <p:sp>
        <p:nvSpPr>
          <p:cNvPr id="15" name="TextBox 14">
            <a:extLst>
              <a:ext uri="{FF2B5EF4-FFF2-40B4-BE49-F238E27FC236}">
                <a16:creationId xmlns:a16="http://schemas.microsoft.com/office/drawing/2014/main" id="{D420DD33-86F3-5F94-FF91-567B4677718D}"/>
              </a:ext>
            </a:extLst>
          </p:cNvPr>
          <p:cNvSpPr txBox="1"/>
          <p:nvPr/>
        </p:nvSpPr>
        <p:spPr>
          <a:xfrm>
            <a:off x="1424534" y="2626851"/>
            <a:ext cx="1487908" cy="369332"/>
          </a:xfrm>
          <a:prstGeom prst="rect">
            <a:avLst/>
          </a:prstGeom>
          <a:noFill/>
        </p:spPr>
        <p:txBody>
          <a:bodyPr wrap="none" rtlCol="0">
            <a:spAutoFit/>
          </a:bodyPr>
          <a:lstStyle/>
          <a:p>
            <a:r>
              <a:rPr lang="tr-TR" b="1" i="1" dirty="0"/>
              <a:t>f = 107.5 MHz</a:t>
            </a:r>
          </a:p>
        </p:txBody>
      </p:sp>
      <p:sp>
        <p:nvSpPr>
          <p:cNvPr id="16" name="TextBox 15">
            <a:extLst>
              <a:ext uri="{FF2B5EF4-FFF2-40B4-BE49-F238E27FC236}">
                <a16:creationId xmlns:a16="http://schemas.microsoft.com/office/drawing/2014/main" id="{712666C3-E9AF-018C-9622-39D28BFD514B}"/>
              </a:ext>
            </a:extLst>
          </p:cNvPr>
          <p:cNvSpPr txBox="1"/>
          <p:nvPr/>
        </p:nvSpPr>
        <p:spPr>
          <a:xfrm>
            <a:off x="9366332" y="2650250"/>
            <a:ext cx="1322798" cy="369332"/>
          </a:xfrm>
          <a:prstGeom prst="rect">
            <a:avLst/>
          </a:prstGeom>
          <a:noFill/>
        </p:spPr>
        <p:txBody>
          <a:bodyPr wrap="none" rtlCol="0">
            <a:spAutoFit/>
          </a:bodyPr>
          <a:lstStyle/>
          <a:p>
            <a:r>
              <a:rPr lang="tr-TR" b="1" i="1" dirty="0"/>
              <a:t>f = 180 MHz</a:t>
            </a:r>
          </a:p>
        </p:txBody>
      </p:sp>
      <p:sp>
        <p:nvSpPr>
          <p:cNvPr id="2" name="Slide Number Placeholder 1">
            <a:extLst>
              <a:ext uri="{FF2B5EF4-FFF2-40B4-BE49-F238E27FC236}">
                <a16:creationId xmlns:a16="http://schemas.microsoft.com/office/drawing/2014/main" id="{595CCDAE-E6D4-C590-016F-BD4657237188}"/>
              </a:ext>
            </a:extLst>
          </p:cNvPr>
          <p:cNvSpPr>
            <a:spLocks noGrp="1"/>
          </p:cNvSpPr>
          <p:nvPr>
            <p:ph type="sldNum" sz="quarter" idx="12"/>
          </p:nvPr>
        </p:nvSpPr>
        <p:spPr/>
        <p:txBody>
          <a:bodyPr/>
          <a:lstStyle/>
          <a:p>
            <a:fld id="{B67BF8F8-67F3-499B-A441-62C75F4E249C}" type="slidenum">
              <a:rPr lang="tr-TR" smtClean="0"/>
              <a:t>8</a:t>
            </a:fld>
            <a:endParaRPr lang="tr-TR"/>
          </a:p>
        </p:txBody>
      </p:sp>
    </p:spTree>
    <p:extLst>
      <p:ext uri="{BB962C8B-B14F-4D97-AF65-F5344CB8AC3E}">
        <p14:creationId xmlns:p14="http://schemas.microsoft.com/office/powerpoint/2010/main" val="215975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generated image of a rainbow colored object&#10;&#10;Description automatically generated">
            <a:extLst>
              <a:ext uri="{FF2B5EF4-FFF2-40B4-BE49-F238E27FC236}">
                <a16:creationId xmlns:a16="http://schemas.microsoft.com/office/drawing/2014/main" id="{479074FB-6B95-9F1C-984A-A50A12041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3432" y="626017"/>
            <a:ext cx="2403947" cy="2183090"/>
          </a:xfrm>
          <a:prstGeom prst="rect">
            <a:avLst/>
          </a:prstGeom>
        </p:spPr>
      </p:pic>
      <p:pic>
        <p:nvPicPr>
          <p:cNvPr id="11" name="Picture 10" descr="A computer generated image of a rainbow colored object&#10;&#10;Description automatically generated">
            <a:extLst>
              <a:ext uri="{FF2B5EF4-FFF2-40B4-BE49-F238E27FC236}">
                <a16:creationId xmlns:a16="http://schemas.microsoft.com/office/drawing/2014/main" id="{110EC566-7A44-8B7D-3A53-AB04A9876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04621" y="624132"/>
            <a:ext cx="2318868" cy="2183090"/>
          </a:xfrm>
          <a:prstGeom prst="rect">
            <a:avLst/>
          </a:prstGeom>
        </p:spPr>
      </p:pic>
      <p:sp>
        <p:nvSpPr>
          <p:cNvPr id="12" name="TextBox 11">
            <a:extLst>
              <a:ext uri="{FF2B5EF4-FFF2-40B4-BE49-F238E27FC236}">
                <a16:creationId xmlns:a16="http://schemas.microsoft.com/office/drawing/2014/main" id="{19700A9F-D613-4C9A-C1B2-99B35F1198B0}"/>
              </a:ext>
            </a:extLst>
          </p:cNvPr>
          <p:cNvSpPr txBox="1"/>
          <p:nvPr/>
        </p:nvSpPr>
        <p:spPr>
          <a:xfrm>
            <a:off x="4151784" y="348210"/>
            <a:ext cx="3566914" cy="584775"/>
          </a:xfrm>
          <a:prstGeom prst="rect">
            <a:avLst/>
          </a:prstGeom>
          <a:noFill/>
        </p:spPr>
        <p:txBody>
          <a:bodyPr wrap="square">
            <a:spAutoFit/>
          </a:bodyPr>
          <a:lstStyle/>
          <a:p>
            <a:r>
              <a:rPr lang="tr-TR" sz="3200" b="1" dirty="0"/>
              <a:t>Rhodotron Tasarımı</a:t>
            </a:r>
          </a:p>
        </p:txBody>
      </p:sp>
      <p:sp>
        <p:nvSpPr>
          <p:cNvPr id="13" name="TextBox 12">
            <a:extLst>
              <a:ext uri="{FF2B5EF4-FFF2-40B4-BE49-F238E27FC236}">
                <a16:creationId xmlns:a16="http://schemas.microsoft.com/office/drawing/2014/main" id="{4379FA93-79D2-17F7-5F7B-8D8C31BE6FA7}"/>
              </a:ext>
            </a:extLst>
          </p:cNvPr>
          <p:cNvSpPr txBox="1"/>
          <p:nvPr/>
        </p:nvSpPr>
        <p:spPr>
          <a:xfrm>
            <a:off x="4947347" y="1217654"/>
            <a:ext cx="1861407" cy="461665"/>
          </a:xfrm>
          <a:prstGeom prst="rect">
            <a:avLst/>
          </a:prstGeom>
          <a:noFill/>
        </p:spPr>
        <p:txBody>
          <a:bodyPr wrap="none" rtlCol="0">
            <a:spAutoFit/>
          </a:bodyPr>
          <a:lstStyle/>
          <a:p>
            <a:r>
              <a:rPr lang="tr-TR" sz="2400" b="1" dirty="0"/>
              <a:t>Kesikli Kavite</a:t>
            </a:r>
          </a:p>
        </p:txBody>
      </p:sp>
      <p:pic>
        <p:nvPicPr>
          <p:cNvPr id="15" name="Picture 14" descr="A blueprint of a graph&#10;&#10;Description automatically generated">
            <a:extLst>
              <a:ext uri="{FF2B5EF4-FFF2-40B4-BE49-F238E27FC236}">
                <a16:creationId xmlns:a16="http://schemas.microsoft.com/office/drawing/2014/main" id="{9874B09A-039E-B160-3639-42887C775B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2058" y="3068961"/>
            <a:ext cx="3632489" cy="3359039"/>
          </a:xfrm>
          <a:prstGeom prst="rect">
            <a:avLst/>
          </a:prstGeom>
        </p:spPr>
      </p:pic>
      <p:pic>
        <p:nvPicPr>
          <p:cNvPr id="17" name="Picture 16" descr="A screen shot of a graph&#10;&#10;Description automatically generated">
            <a:extLst>
              <a:ext uri="{FF2B5EF4-FFF2-40B4-BE49-F238E27FC236}">
                <a16:creationId xmlns:a16="http://schemas.microsoft.com/office/drawing/2014/main" id="{BAC2C477-968B-2DB3-F609-F96DE7B8CB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37453" y="3068960"/>
            <a:ext cx="3600890" cy="3359040"/>
          </a:xfrm>
          <a:prstGeom prst="rect">
            <a:avLst/>
          </a:prstGeom>
        </p:spPr>
      </p:pic>
      <p:sp>
        <p:nvSpPr>
          <p:cNvPr id="18" name="TextBox 17">
            <a:extLst>
              <a:ext uri="{FF2B5EF4-FFF2-40B4-BE49-F238E27FC236}">
                <a16:creationId xmlns:a16="http://schemas.microsoft.com/office/drawing/2014/main" id="{CDFEC05D-6659-677D-FC92-C3A3E9606FCD}"/>
              </a:ext>
            </a:extLst>
          </p:cNvPr>
          <p:cNvSpPr txBox="1"/>
          <p:nvPr/>
        </p:nvSpPr>
        <p:spPr>
          <a:xfrm>
            <a:off x="1424534" y="2626851"/>
            <a:ext cx="1487908" cy="369332"/>
          </a:xfrm>
          <a:prstGeom prst="rect">
            <a:avLst/>
          </a:prstGeom>
          <a:noFill/>
        </p:spPr>
        <p:txBody>
          <a:bodyPr wrap="none" rtlCol="0">
            <a:spAutoFit/>
          </a:bodyPr>
          <a:lstStyle/>
          <a:p>
            <a:r>
              <a:rPr lang="tr-TR" b="1" i="1" dirty="0"/>
              <a:t>f = 107.5 MHz</a:t>
            </a:r>
          </a:p>
        </p:txBody>
      </p:sp>
      <p:sp>
        <p:nvSpPr>
          <p:cNvPr id="19" name="TextBox 18">
            <a:extLst>
              <a:ext uri="{FF2B5EF4-FFF2-40B4-BE49-F238E27FC236}">
                <a16:creationId xmlns:a16="http://schemas.microsoft.com/office/drawing/2014/main" id="{25EAEA00-E304-992A-8B1E-19D2A3FE95EC}"/>
              </a:ext>
            </a:extLst>
          </p:cNvPr>
          <p:cNvSpPr txBox="1"/>
          <p:nvPr/>
        </p:nvSpPr>
        <p:spPr>
          <a:xfrm>
            <a:off x="9366332" y="2650250"/>
            <a:ext cx="1322798" cy="369332"/>
          </a:xfrm>
          <a:prstGeom prst="rect">
            <a:avLst/>
          </a:prstGeom>
          <a:noFill/>
        </p:spPr>
        <p:txBody>
          <a:bodyPr wrap="none" rtlCol="0">
            <a:spAutoFit/>
          </a:bodyPr>
          <a:lstStyle/>
          <a:p>
            <a:r>
              <a:rPr lang="tr-TR" b="1" i="1" dirty="0"/>
              <a:t>f = 180 MHz</a:t>
            </a:r>
          </a:p>
        </p:txBody>
      </p:sp>
      <p:pic>
        <p:nvPicPr>
          <p:cNvPr id="21" name="Picture 20">
            <a:extLst>
              <a:ext uri="{FF2B5EF4-FFF2-40B4-BE49-F238E27FC236}">
                <a16:creationId xmlns:a16="http://schemas.microsoft.com/office/drawing/2014/main" id="{9FDF9A78-9C6D-1D4C-12AC-D273B0B0FD3B}"/>
              </a:ext>
            </a:extLst>
          </p:cNvPr>
          <p:cNvPicPr>
            <a:picLocks noChangeAspect="1"/>
          </p:cNvPicPr>
          <p:nvPr/>
        </p:nvPicPr>
        <p:blipFill>
          <a:blip r:embed="rId6"/>
          <a:stretch>
            <a:fillRect/>
          </a:stretch>
        </p:blipFill>
        <p:spPr>
          <a:xfrm>
            <a:off x="3837562" y="2101360"/>
            <a:ext cx="4445984" cy="733556"/>
          </a:xfrm>
          <a:prstGeom prst="rect">
            <a:avLst/>
          </a:prstGeom>
        </p:spPr>
      </p:pic>
      <p:sp>
        <p:nvSpPr>
          <p:cNvPr id="3" name="Slide Number Placeholder 2">
            <a:extLst>
              <a:ext uri="{FF2B5EF4-FFF2-40B4-BE49-F238E27FC236}">
                <a16:creationId xmlns:a16="http://schemas.microsoft.com/office/drawing/2014/main" id="{EAA7E777-3A2B-7707-18A6-1E998BDC1AC9}"/>
              </a:ext>
            </a:extLst>
          </p:cNvPr>
          <p:cNvSpPr>
            <a:spLocks noGrp="1"/>
          </p:cNvSpPr>
          <p:nvPr>
            <p:ph type="sldNum" sz="quarter" idx="12"/>
          </p:nvPr>
        </p:nvSpPr>
        <p:spPr/>
        <p:txBody>
          <a:bodyPr/>
          <a:lstStyle/>
          <a:p>
            <a:fld id="{B67BF8F8-67F3-499B-A441-62C75F4E249C}" type="slidenum">
              <a:rPr lang="tr-TR" smtClean="0"/>
              <a:t>9</a:t>
            </a:fld>
            <a:endParaRPr lang="tr-TR"/>
          </a:p>
        </p:txBody>
      </p:sp>
    </p:spTree>
    <p:extLst>
      <p:ext uri="{BB962C8B-B14F-4D97-AF65-F5344CB8AC3E}">
        <p14:creationId xmlns:p14="http://schemas.microsoft.com/office/powerpoint/2010/main" val="25726084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3963</TotalTime>
  <Words>1609</Words>
  <Application>Microsoft Office PowerPoint</Application>
  <PresentationFormat>Widescreen</PresentationFormat>
  <Paragraphs>311</Paragraphs>
  <Slides>41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Helvetica Neue Medium</vt:lpstr>
      <vt:lpstr>system-ui</vt:lpstr>
      <vt:lpstr>Wingdings</vt:lpstr>
      <vt:lpstr>Office Theme</vt:lpstr>
      <vt:lpstr>Rhodotron Tipi Elektron Hızlandırıcıları İçin Tasarım Ve Simülasyon Yazılımı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DESING AND SIMULATION SOFTWARE FOR RHODOTRON TYPE ELECTRON ACCELERATORS</dc:title>
  <dc:creator>Furkan ER</dc:creator>
  <cp:lastModifiedBy>M Furkan Er</cp:lastModifiedBy>
  <cp:revision>13</cp:revision>
  <dcterms:created xsi:type="dcterms:W3CDTF">2023-08-26T22:36:28Z</dcterms:created>
  <dcterms:modified xsi:type="dcterms:W3CDTF">2023-12-02T23:51:54Z</dcterms:modified>
</cp:coreProperties>
</file>